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06" r:id="rId2"/>
    <p:sldMasterId id="2147483707" r:id="rId3"/>
    <p:sldMasterId id="2147483708" r:id="rId4"/>
    <p:sldMasterId id="2147483709" r:id="rId5"/>
  </p:sldMasterIdLst>
  <p:notesMasterIdLst>
    <p:notesMasterId r:id="rId3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Century Schoolbook" panose="02040604050505020304" pitchFamily="18" charset="0"/>
      <p:regular r:id="rId42"/>
      <p:bold r:id="rId43"/>
      <p:italic r:id="rId44"/>
      <p:boldItalic r:id="rId45"/>
    </p:embeddedFont>
    <p:embeddedFont>
      <p:font typeface="Tahoma" panose="020B0604030504040204" pitchFamily="3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29" autoAdjust="0"/>
  </p:normalViewPr>
  <p:slideViewPr>
    <p:cSldViewPr snapToGrid="0">
      <p:cViewPr varScale="1">
        <p:scale>
          <a:sx n="110" d="100"/>
          <a:sy n="110" d="100"/>
        </p:scale>
        <p:origin x="48" y="435"/>
      </p:cViewPr>
      <p:guideLst>
        <p:guide orient="horz" pos="1620"/>
        <p:guide pos="2880"/>
      </p:guideLst>
    </p:cSldViewPr>
  </p:slideViewPr>
  <p:outlineViewPr>
    <p:cViewPr>
      <p:scale>
        <a:sx n="33" d="100"/>
        <a:sy n="33" d="100"/>
      </p:scale>
      <p:origin x="0" y="-26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5b7ebe5ba3_2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15b7ebe5ba3_2_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15b7ebe5ba3_2_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5b7ebe5ba3_2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15b7ebe5ba3_2_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g15b7ebe5ba3_2_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5b7ebe5ba3_2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15b7ebe5ba3_2_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g15b7ebe5ba3_2_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5b7ebe5ba3_2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15b7ebe5ba3_2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5b7ebe5ba3_2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15b7ebe5ba3_2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The Resilience Planner links to the Fuel Mapper’s data by parcel.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771ab1cd3e_2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1771ab1cd3e_2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g1771ab1cd3e_2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771ab1cd3e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1771ab1cd3e_12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Update led by Permit Sonoma Fire Prevention Division with help from Fire Safe Sonoma, CAL FIRE, and our project contractor, Digital Mapping Solutions. Funded by FEMA Hazard Mitigation Grant Program, administered by Cal OES. </a:t>
            </a:r>
            <a:endParaRPr/>
          </a:p>
        </p:txBody>
      </p:sp>
      <p:sp>
        <p:nvSpPr>
          <p:cNvPr id="481" name="Google Shape;481;g1771ab1cd3e_12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771ab1cd3e_2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1771ab1cd3e_2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It’s more of a PATHWAY solutions. Not regulatory. Not a funding mechanism per se, but a means to helping communities and agencies  find funding for high priority projects</a:t>
            </a:r>
            <a:endParaRPr/>
          </a:p>
        </p:txBody>
      </p:sp>
      <p:sp>
        <p:nvSpPr>
          <p:cNvPr id="492" name="Google Shape;492;g1771ab1cd3e_2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771ab1cd3e_2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1771ab1cd3e_2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1771ab1cd3e_2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771ab1cd3e_2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1771ab1cd3e_2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https://permitsonoma.org/sonomacounty-cwpp</a:t>
            </a:r>
            <a:endParaRPr/>
          </a:p>
        </p:txBody>
      </p:sp>
      <p:sp>
        <p:nvSpPr>
          <p:cNvPr id="512" name="Google Shape;512;g1771ab1cd3e_2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5b7ebe5ba3_2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15b7ebe5ba3_2_1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15b7ebe5ba3_2_1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6c929bfbdf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16c929bfb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5b7ebe5ba3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15b7ebe5ba3_2_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g15b7ebe5ba3_2_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5b7ebe5ba3_18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15b7ebe5ba3_18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15b7ebe5ba3_18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7442748c0c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17442748c0c_1_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are a large agency, with a lot of varied skills and expertise. </a:t>
            </a:r>
            <a:endParaRPr/>
          </a:p>
        </p:txBody>
      </p:sp>
      <p:sp>
        <p:nvSpPr>
          <p:cNvPr id="550" name="Google Shape;550;g17442748c0c_1_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771ab1cd3e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1771ab1cd3e_2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g1771ab1cd3e_2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7442748c0c_1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17442748c0c_1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Sonoma County contains highly varied ecosystems from cool coastal redwood forests to chaparral. We are also quite different from Larimer County in that we have virtually NO federal land, and the vast majority of our forested areas is in small parcel private ownership. </a:t>
            </a:r>
            <a:endParaRPr/>
          </a:p>
          <a:p>
            <a:pPr marL="0" lvl="0" indent="0" algn="l" rtl="0">
              <a:spcBef>
                <a:spcPts val="0"/>
              </a:spcBef>
              <a:spcAft>
                <a:spcPts val="0"/>
              </a:spcAft>
              <a:buNone/>
            </a:pPr>
            <a:endParaRPr/>
          </a:p>
        </p:txBody>
      </p:sp>
      <p:sp>
        <p:nvSpPr>
          <p:cNvPr id="576" name="Google Shape;576;g17442748c0c_1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771ab1cd3e_2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1771ab1cd3e_2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g1771ab1cd3e_2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6c929bfbdf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16c929bfbdf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g16c929bfbdf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6c929bfbdf_0_1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4" name="Google Shape;634;g16c929bfbdf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5c00e3ee07_7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15c00e3ee07_7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g15c00e3ee07_7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6ec04d40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7" name="Google Shape;657;g16ec04d40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5c00e3ee07_7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5c00e3ee07_7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Partners with vast experience / CALFIRE state jurisdiction and fire and forest management expertise / Pepperwood staff with research and practical experience of managing 2000 acre preserve / RCDs and our NGO partners have worked extensively with landowners on forest management planning, Rx grazing, Rx burns, shaded fuel breaks. Our County agencies manage over 16,000 acres and oversee easements over 115,000 acres, environmental compliance, water quantity and water quality.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771ab1cd3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1771ab1cd3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1771ab1cd3e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5b7ebe5ba3_2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15b7ebe5ba3_2_3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g15b7ebe5ba3_2_3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6c929bfbdf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16c929bfbd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ff5ed8fbb3_4_75:notes"/>
          <p:cNvSpPr>
            <a:spLocks noGrp="1" noRot="1" noChangeAspect="1"/>
          </p:cNvSpPr>
          <p:nvPr>
            <p:ph type="sldImg" idx="2"/>
          </p:nvPr>
        </p:nvSpPr>
        <p:spPr>
          <a:xfrm>
            <a:off x="684213"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ff5ed8fbb3_4_75:notes"/>
          <p:cNvSpPr txBox="1">
            <a:spLocks noGrp="1"/>
          </p:cNvSpPr>
          <p:nvPr>
            <p:ph type="body" idx="1"/>
          </p:nvPr>
        </p:nvSpPr>
        <p:spPr>
          <a:xfrm>
            <a:off x="685800" y="4400003"/>
            <a:ext cx="5486400" cy="3600900"/>
          </a:xfrm>
          <a:prstGeom prst="rect">
            <a:avLst/>
          </a:prstGeom>
          <a:noFill/>
          <a:ln>
            <a:noFill/>
          </a:ln>
        </p:spPr>
        <p:txBody>
          <a:bodyPr spcFirstLastPara="1" wrap="square" lIns="94400" tIns="47225" rIns="94400" bIns="47225" anchor="t" anchorCtr="0">
            <a:noAutofit/>
          </a:bodyPr>
          <a:lstStyle/>
          <a:p>
            <a:pPr marL="0" lvl="0" indent="0" algn="l" rtl="0">
              <a:spcBef>
                <a:spcPts val="0"/>
              </a:spcBef>
              <a:spcAft>
                <a:spcPts val="0"/>
              </a:spcAft>
              <a:buNone/>
            </a:pPr>
            <a:endParaRPr sz="1000"/>
          </a:p>
        </p:txBody>
      </p:sp>
      <p:sp>
        <p:nvSpPr>
          <p:cNvPr id="366" name="Google Shape;366;gff5ed8fbb3_4_75:notes"/>
          <p:cNvSpPr txBox="1">
            <a:spLocks noGrp="1"/>
          </p:cNvSpPr>
          <p:nvPr>
            <p:ph type="sldNum" idx="12"/>
          </p:nvPr>
        </p:nvSpPr>
        <p:spPr>
          <a:xfrm>
            <a:off x="3884123" y="8685864"/>
            <a:ext cx="2972400" cy="458100"/>
          </a:xfrm>
          <a:prstGeom prst="rect">
            <a:avLst/>
          </a:prstGeom>
          <a:noFill/>
          <a:ln>
            <a:noFill/>
          </a:ln>
        </p:spPr>
        <p:txBody>
          <a:bodyPr spcFirstLastPara="1" wrap="square" lIns="94400" tIns="47225" rIns="94400" bIns="47225" anchor="b" anchorCtr="0">
            <a:noAutofit/>
          </a:bodyPr>
          <a:lstStyle/>
          <a:p>
            <a:pPr marL="0" lvl="0" indent="0" algn="r" rtl="0">
              <a:spcBef>
                <a:spcPts val="0"/>
              </a:spcBef>
              <a:spcAft>
                <a:spcPts val="0"/>
              </a:spcAft>
              <a:buNone/>
            </a:pPr>
            <a:fld id="{00000000-1234-1234-1234-123412341234}" type="slidenum">
              <a:rPr lang="en" sz="1000"/>
              <a:t>5</a:t>
            </a:fld>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ff5ed8fbb3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ff5ed8fbb3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5b7ebe5ba3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15b7ebe5ba3_2_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Future funding cycles will not be reactive to proposals but will intentionally strive to meet the landscape level approach. Request for Proposals will focus on specific asks and outcomes expected. Coupled with the CWPP will help to fill the gap between good intentions and successful projects that prioritizing treatments. </a:t>
            </a:r>
            <a:endParaRPr/>
          </a:p>
          <a:p>
            <a:pPr marL="0" lvl="0" indent="0" algn="l" rtl="0">
              <a:spcBef>
                <a:spcPts val="0"/>
              </a:spcBef>
              <a:spcAft>
                <a:spcPts val="0"/>
              </a:spcAft>
              <a:buNone/>
            </a:pPr>
            <a:endParaRPr/>
          </a:p>
        </p:txBody>
      </p:sp>
      <p:sp>
        <p:nvSpPr>
          <p:cNvPr id="409" name="Google Shape;409;g15b7ebe5ba3_2_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5b7ebe5ba3_2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15b7ebe5ba3_2_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15b7ebe5ba3_2_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771ab1cd3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1771ab1cd3e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g1771ab1cd3e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200"/>
              </a:spcBef>
              <a:spcAft>
                <a:spcPts val="0"/>
              </a:spcAft>
              <a:buClr>
                <a:schemeClr val="dk1"/>
              </a:buClr>
              <a:buSzPts val="1400"/>
              <a:buChar char="○"/>
              <a:defRPr sz="1100"/>
            </a:lvl2pPr>
            <a:lvl3pPr marL="1371600" lvl="2" indent="-317500" algn="l">
              <a:lnSpc>
                <a:spcPct val="90000"/>
              </a:lnSpc>
              <a:spcBef>
                <a:spcPts val="1200"/>
              </a:spcBef>
              <a:spcAft>
                <a:spcPts val="0"/>
              </a:spcAft>
              <a:buClr>
                <a:schemeClr val="dk1"/>
              </a:buClr>
              <a:buSzPts val="1400"/>
              <a:buChar char="■"/>
              <a:defRPr sz="1100"/>
            </a:lvl3pPr>
            <a:lvl4pPr marL="1828800" lvl="3" indent="-317500" algn="l">
              <a:lnSpc>
                <a:spcPct val="90000"/>
              </a:lnSpc>
              <a:spcBef>
                <a:spcPts val="1200"/>
              </a:spcBef>
              <a:spcAft>
                <a:spcPts val="0"/>
              </a:spcAft>
              <a:buClr>
                <a:schemeClr val="dk1"/>
              </a:buClr>
              <a:buSzPts val="1400"/>
              <a:buChar char="●"/>
              <a:defRPr sz="1100"/>
            </a:lvl4pPr>
            <a:lvl5pPr marL="2286000" lvl="4" indent="-317500" algn="l">
              <a:lnSpc>
                <a:spcPct val="90000"/>
              </a:lnSpc>
              <a:spcBef>
                <a:spcPts val="1200"/>
              </a:spcBef>
              <a:spcAft>
                <a:spcPts val="0"/>
              </a:spcAft>
              <a:buClr>
                <a:schemeClr val="dk1"/>
              </a:buClr>
              <a:buSzPts val="1400"/>
              <a:buChar char="○"/>
              <a:defRPr sz="1100"/>
            </a:lvl5pPr>
            <a:lvl6pPr marL="2743200" lvl="5" indent="-317500" algn="l">
              <a:lnSpc>
                <a:spcPct val="90000"/>
              </a:lnSpc>
              <a:spcBef>
                <a:spcPts val="12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buClr>
                <a:srgbClr val="888888"/>
              </a:buClr>
              <a:buSzPts val="900"/>
              <a:buFont typeface="Calibri"/>
              <a:buNone/>
              <a:defRPr sz="900">
                <a:solidFill>
                  <a:srgbClr val="888888"/>
                </a:solidFill>
                <a:latin typeface="Calibri"/>
                <a:ea typeface="Calibri"/>
                <a:cs typeface="Calibri"/>
                <a:sym typeface="Calibri"/>
              </a:defRPr>
            </a:lvl1pPr>
            <a:lvl2pPr marL="0" lvl="1" indent="0" algn="r">
              <a:buClr>
                <a:srgbClr val="888888"/>
              </a:buClr>
              <a:buSzPts val="900"/>
              <a:buFont typeface="Calibri"/>
              <a:buNone/>
              <a:defRPr sz="900">
                <a:solidFill>
                  <a:srgbClr val="888888"/>
                </a:solidFill>
                <a:latin typeface="Calibri"/>
                <a:ea typeface="Calibri"/>
                <a:cs typeface="Calibri"/>
                <a:sym typeface="Calibri"/>
              </a:defRPr>
            </a:lvl2pPr>
            <a:lvl3pPr marL="0" lvl="2" indent="0" algn="r">
              <a:buClr>
                <a:srgbClr val="888888"/>
              </a:buClr>
              <a:buSzPts val="900"/>
              <a:buFont typeface="Calibri"/>
              <a:buNone/>
              <a:defRPr sz="900">
                <a:solidFill>
                  <a:srgbClr val="888888"/>
                </a:solidFill>
                <a:latin typeface="Calibri"/>
                <a:ea typeface="Calibri"/>
                <a:cs typeface="Calibri"/>
                <a:sym typeface="Calibri"/>
              </a:defRPr>
            </a:lvl3pPr>
            <a:lvl4pPr marL="0" lvl="3" indent="0" algn="r">
              <a:buClr>
                <a:srgbClr val="888888"/>
              </a:buClr>
              <a:buSzPts val="900"/>
              <a:buFont typeface="Calibri"/>
              <a:buNone/>
              <a:defRPr sz="900">
                <a:solidFill>
                  <a:srgbClr val="888888"/>
                </a:solidFill>
                <a:latin typeface="Calibri"/>
                <a:ea typeface="Calibri"/>
                <a:cs typeface="Calibri"/>
                <a:sym typeface="Calibri"/>
              </a:defRPr>
            </a:lvl4pPr>
            <a:lvl5pPr marL="0" lvl="4" indent="0" algn="r">
              <a:buClr>
                <a:srgbClr val="888888"/>
              </a:buClr>
              <a:buSzPts val="900"/>
              <a:buFont typeface="Calibri"/>
              <a:buNone/>
              <a:defRPr sz="900">
                <a:solidFill>
                  <a:srgbClr val="888888"/>
                </a:solidFill>
                <a:latin typeface="Calibri"/>
                <a:ea typeface="Calibri"/>
                <a:cs typeface="Calibri"/>
                <a:sym typeface="Calibri"/>
              </a:defRPr>
            </a:lvl5pPr>
            <a:lvl6pPr marL="0" lvl="5" indent="0" algn="r">
              <a:buClr>
                <a:srgbClr val="888888"/>
              </a:buClr>
              <a:buSzPts val="900"/>
              <a:buFont typeface="Calibri"/>
              <a:buNone/>
              <a:defRPr sz="900">
                <a:solidFill>
                  <a:srgbClr val="888888"/>
                </a:solidFill>
                <a:latin typeface="Calibri"/>
                <a:ea typeface="Calibri"/>
                <a:cs typeface="Calibri"/>
                <a:sym typeface="Calibri"/>
              </a:defRPr>
            </a:lvl6pPr>
            <a:lvl7pPr marL="0" lvl="6" indent="0" algn="r">
              <a:buClr>
                <a:srgbClr val="888888"/>
              </a:buClr>
              <a:buSzPts val="900"/>
              <a:buFont typeface="Calibri"/>
              <a:buNone/>
              <a:defRPr sz="900">
                <a:solidFill>
                  <a:srgbClr val="888888"/>
                </a:solidFill>
                <a:latin typeface="Calibri"/>
                <a:ea typeface="Calibri"/>
                <a:cs typeface="Calibri"/>
                <a:sym typeface="Calibri"/>
              </a:defRPr>
            </a:lvl7pPr>
            <a:lvl8pPr marL="0" lvl="7" indent="0" algn="r">
              <a:buClr>
                <a:srgbClr val="888888"/>
              </a:buClr>
              <a:buSzPts val="900"/>
              <a:buFont typeface="Calibri"/>
              <a:buNone/>
              <a:defRPr sz="900">
                <a:solidFill>
                  <a:srgbClr val="888888"/>
                </a:solidFill>
                <a:latin typeface="Calibri"/>
                <a:ea typeface="Calibri"/>
                <a:cs typeface="Calibri"/>
                <a:sym typeface="Calibri"/>
              </a:defRPr>
            </a:lvl8pPr>
            <a:lvl9pPr marL="0" lvl="8" indent="0" algn="r">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3" name="Google Shape;73;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9"/>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4" name="Google Shape;84;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p2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2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1"/>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7" name="Google Shape;97;p21"/>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21"/>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9" name="Google Shape;99;p21"/>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 name="Google Shape;100;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3"/>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11" name="Google Shape;111;p23"/>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4"/>
          <p:cNvSpPr>
            <a:spLocks noGrp="1"/>
          </p:cNvSpPr>
          <p:nvPr>
            <p:ph type="pic" idx="2"/>
          </p:nvPr>
        </p:nvSpPr>
        <p:spPr>
          <a:xfrm>
            <a:off x="3887391" y="740569"/>
            <a:ext cx="4629150" cy="3655219"/>
          </a:xfrm>
          <a:prstGeom prst="rect">
            <a:avLst/>
          </a:prstGeom>
          <a:noFill/>
          <a:ln>
            <a:noFill/>
          </a:ln>
        </p:spPr>
      </p:sp>
      <p:sp>
        <p:nvSpPr>
          <p:cNvPr id="118" name="Google Shape;118;p24"/>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9" name="Google Shape;119;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2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6"/>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1" name="Google Shape;131;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0"/>
        <p:cNvGrpSpPr/>
        <p:nvPr/>
      </p:nvGrpSpPr>
      <p:grpSpPr>
        <a:xfrm>
          <a:off x="0" y="0"/>
          <a:ext cx="0" cy="0"/>
          <a:chOff x="0" y="0"/>
          <a:chExt cx="0" cy="0"/>
        </a:xfrm>
      </p:grpSpPr>
      <p:sp>
        <p:nvSpPr>
          <p:cNvPr id="141" name="Google Shape;141;p2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2" name="Google Shape;142;p28"/>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43" name="Google Shape;143;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5" name="Google Shape;145;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
        <p:cNvGrpSpPr/>
        <p:nvPr/>
      </p:nvGrpSpPr>
      <p:grpSpPr>
        <a:xfrm>
          <a:off x="0" y="0"/>
          <a:ext cx="0" cy="0"/>
          <a:chOff x="0" y="0"/>
          <a:chExt cx="0" cy="0"/>
        </a:xfrm>
      </p:grpSpPr>
      <p:sp>
        <p:nvSpPr>
          <p:cNvPr id="147" name="Google Shape;147;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8" name="Google Shape;148;p2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9" name="Google Shape;149;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0" name="Google Shape;150;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1" name="Google Shape;151;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2"/>
        <p:cNvGrpSpPr/>
        <p:nvPr/>
      </p:nvGrpSpPr>
      <p:grpSpPr>
        <a:xfrm>
          <a:off x="0" y="0"/>
          <a:ext cx="0" cy="0"/>
          <a:chOff x="0" y="0"/>
          <a:chExt cx="0" cy="0"/>
        </a:xfrm>
      </p:grpSpPr>
      <p:sp>
        <p:nvSpPr>
          <p:cNvPr id="153" name="Google Shape;15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4" name="Google Shape;154;p30"/>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5" name="Google Shape;15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6" name="Google Shape;15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7" name="Google Shape;15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8"/>
        <p:cNvGrpSpPr/>
        <p:nvPr/>
      </p:nvGrpSpPr>
      <p:grpSpPr>
        <a:xfrm>
          <a:off x="0" y="0"/>
          <a:ext cx="0" cy="0"/>
          <a:chOff x="0" y="0"/>
          <a:chExt cx="0" cy="0"/>
        </a:xfrm>
      </p:grpSpPr>
      <p:sp>
        <p:nvSpPr>
          <p:cNvPr id="159" name="Google Shape;159;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0" name="Google Shape;160;p3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1" name="Google Shape;161;p3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2" name="Google Shape;16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3" name="Google Shape;16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4" name="Google Shape;16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7" name="Google Shape;167;p32"/>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68" name="Google Shape;168;p32"/>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9" name="Google Shape;169;p3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0" name="Google Shape;170;p32"/>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1" name="Google Shape;17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 name="Google Shape;17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 name="Google Shape;17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 name="Google Shape;177;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9"/>
        <p:cNvGrpSpPr/>
        <p:nvPr/>
      </p:nvGrpSpPr>
      <p:grpSpPr>
        <a:xfrm>
          <a:off x="0" y="0"/>
          <a:ext cx="0" cy="0"/>
          <a:chOff x="0" y="0"/>
          <a:chExt cx="0" cy="0"/>
        </a:xfrm>
      </p:grpSpPr>
      <p:sp>
        <p:nvSpPr>
          <p:cNvPr id="180" name="Google Shape;180;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 name="Google Shape;181;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2" name="Google Shape;182;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3"/>
        <p:cNvGrpSpPr/>
        <p:nvPr/>
      </p:nvGrpSpPr>
      <p:grpSpPr>
        <a:xfrm>
          <a:off x="0" y="0"/>
          <a:ext cx="0" cy="0"/>
          <a:chOff x="0" y="0"/>
          <a:chExt cx="0" cy="0"/>
        </a:xfrm>
      </p:grpSpPr>
      <p:sp>
        <p:nvSpPr>
          <p:cNvPr id="184" name="Google Shape;184;p35"/>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5" name="Google Shape;185;p3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86" name="Google Shape;186;p35"/>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87" name="Google Shape;187;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8" name="Google Shape;188;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9" name="Google Shape;189;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36"/>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2" name="Google Shape;192;p36"/>
          <p:cNvSpPr>
            <a:spLocks noGrp="1"/>
          </p:cNvSpPr>
          <p:nvPr>
            <p:ph type="pic" idx="2"/>
          </p:nvPr>
        </p:nvSpPr>
        <p:spPr>
          <a:xfrm>
            <a:off x="3887391" y="740569"/>
            <a:ext cx="4629300" cy="3655200"/>
          </a:xfrm>
          <a:prstGeom prst="rect">
            <a:avLst/>
          </a:prstGeom>
          <a:noFill/>
          <a:ln>
            <a:noFill/>
          </a:ln>
        </p:spPr>
      </p:sp>
      <p:sp>
        <p:nvSpPr>
          <p:cNvPr id="193" name="Google Shape;193;p36"/>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4" name="Google Shape;194;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5" name="Google Shape;195;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6" name="Google Shape;196;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7"/>
        <p:cNvGrpSpPr/>
        <p:nvPr/>
      </p:nvGrpSpPr>
      <p:grpSpPr>
        <a:xfrm>
          <a:off x="0" y="0"/>
          <a:ext cx="0" cy="0"/>
          <a:chOff x="0" y="0"/>
          <a:chExt cx="0" cy="0"/>
        </a:xfrm>
      </p:grpSpPr>
      <p:sp>
        <p:nvSpPr>
          <p:cNvPr id="198" name="Google Shape;198;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9" name="Google Shape;199;p3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0" name="Google Shape;200;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 name="Google Shape;201;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2" name="Google Shape;202;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3"/>
        <p:cNvGrpSpPr/>
        <p:nvPr/>
      </p:nvGrpSpPr>
      <p:grpSpPr>
        <a:xfrm>
          <a:off x="0" y="0"/>
          <a:ext cx="0" cy="0"/>
          <a:chOff x="0" y="0"/>
          <a:chExt cx="0" cy="0"/>
        </a:xfrm>
      </p:grpSpPr>
      <p:sp>
        <p:nvSpPr>
          <p:cNvPr id="204" name="Google Shape;204;p3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5" name="Google Shape;205;p3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6" name="Google Shape;206;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7" name="Google Shape;207;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8" name="Google Shape;208;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5"/>
        <p:cNvGrpSpPr/>
        <p:nvPr/>
      </p:nvGrpSpPr>
      <p:grpSpPr>
        <a:xfrm>
          <a:off x="0" y="0"/>
          <a:ext cx="0" cy="0"/>
          <a:chOff x="0" y="0"/>
          <a:chExt cx="0" cy="0"/>
        </a:xfrm>
      </p:grpSpPr>
      <p:sp>
        <p:nvSpPr>
          <p:cNvPr id="216" name="Google Shape;216;p40"/>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7" name="Google Shape;217;p40"/>
          <p:cNvSpPr txBox="1">
            <a:spLocks noGrp="1"/>
          </p:cNvSpPr>
          <p:nvPr>
            <p:ph type="body" idx="1"/>
          </p:nvPr>
        </p:nvSpPr>
        <p:spPr>
          <a:xfrm>
            <a:off x="457200" y="1200151"/>
            <a:ext cx="4038600" cy="3394472"/>
          </a:xfrm>
          <a:prstGeom prst="rect">
            <a:avLst/>
          </a:prstGeom>
          <a:noFill/>
          <a:ln>
            <a:noFill/>
          </a:ln>
        </p:spPr>
        <p:txBody>
          <a:bodyPr spcFirstLastPara="1" wrap="square" lIns="68575" tIns="34275" rIns="68575" bIns="34275" anchor="t" anchorCtr="0">
            <a:normAutofit/>
          </a:bodyPr>
          <a:lstStyle>
            <a:lvl1pPr marL="457200" lvl="0" indent="-361950" algn="l">
              <a:spcBef>
                <a:spcPts val="400"/>
              </a:spcBef>
              <a:spcAft>
                <a:spcPts val="0"/>
              </a:spcAft>
              <a:buClr>
                <a:schemeClr val="dk1"/>
              </a:buClr>
              <a:buSzPts val="2100"/>
              <a:buChar char="•"/>
              <a:defRPr sz="2100"/>
            </a:lvl1pPr>
            <a:lvl2pPr marL="914400" lvl="1" indent="-342900" algn="l">
              <a:spcBef>
                <a:spcPts val="40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7500" algn="l">
              <a:spcBef>
                <a:spcPts val="300"/>
              </a:spcBef>
              <a:spcAft>
                <a:spcPts val="0"/>
              </a:spcAft>
              <a:buClr>
                <a:schemeClr val="dk1"/>
              </a:buClr>
              <a:buSzPts val="1400"/>
              <a:buChar char="–"/>
              <a:defRPr sz="1400"/>
            </a:lvl4pPr>
            <a:lvl5pPr marL="2286000" lvl="4" indent="-317500" algn="l">
              <a:spcBef>
                <a:spcPts val="300"/>
              </a:spcBef>
              <a:spcAft>
                <a:spcPts val="0"/>
              </a:spcAft>
              <a:buClr>
                <a:schemeClr val="dk1"/>
              </a:buClr>
              <a:buSzPts val="1400"/>
              <a:buChar char="»"/>
              <a:defRPr sz="1400"/>
            </a:lvl5pPr>
            <a:lvl6pPr marL="2743200" lvl="5" indent="-317500" algn="l">
              <a:spcBef>
                <a:spcPts val="300"/>
              </a:spcBef>
              <a:spcAft>
                <a:spcPts val="0"/>
              </a:spcAft>
              <a:buClr>
                <a:schemeClr val="dk1"/>
              </a:buClr>
              <a:buSzPts val="1400"/>
              <a:buChar char="•"/>
              <a:defRPr sz="1400"/>
            </a:lvl6pPr>
            <a:lvl7pPr marL="3200400" lvl="6" indent="-317500" algn="l">
              <a:spcBef>
                <a:spcPts val="300"/>
              </a:spcBef>
              <a:spcAft>
                <a:spcPts val="0"/>
              </a:spcAft>
              <a:buClr>
                <a:schemeClr val="dk1"/>
              </a:buClr>
              <a:buSzPts val="1400"/>
              <a:buChar char="•"/>
              <a:defRPr sz="1400"/>
            </a:lvl7pPr>
            <a:lvl8pPr marL="3657600" lvl="7" indent="-317500" algn="l">
              <a:spcBef>
                <a:spcPts val="300"/>
              </a:spcBef>
              <a:spcAft>
                <a:spcPts val="0"/>
              </a:spcAft>
              <a:buClr>
                <a:schemeClr val="dk1"/>
              </a:buClr>
              <a:buSzPts val="1400"/>
              <a:buChar char="•"/>
              <a:defRPr sz="1400"/>
            </a:lvl8pPr>
            <a:lvl9pPr marL="4114800" lvl="8" indent="-317500" algn="l">
              <a:spcBef>
                <a:spcPts val="300"/>
              </a:spcBef>
              <a:spcAft>
                <a:spcPts val="0"/>
              </a:spcAft>
              <a:buClr>
                <a:schemeClr val="dk1"/>
              </a:buClr>
              <a:buSzPts val="1400"/>
              <a:buChar char="•"/>
              <a:defRPr sz="1400"/>
            </a:lvl9pPr>
          </a:lstStyle>
          <a:p>
            <a:endParaRPr/>
          </a:p>
        </p:txBody>
      </p:sp>
      <p:sp>
        <p:nvSpPr>
          <p:cNvPr id="218" name="Google Shape;218;p40"/>
          <p:cNvSpPr txBox="1">
            <a:spLocks noGrp="1"/>
          </p:cNvSpPr>
          <p:nvPr>
            <p:ph type="body" idx="2"/>
          </p:nvPr>
        </p:nvSpPr>
        <p:spPr>
          <a:xfrm>
            <a:off x="4648200" y="1200151"/>
            <a:ext cx="4038600" cy="3394472"/>
          </a:xfrm>
          <a:prstGeom prst="rect">
            <a:avLst/>
          </a:prstGeom>
          <a:noFill/>
          <a:ln>
            <a:noFill/>
          </a:ln>
        </p:spPr>
        <p:txBody>
          <a:bodyPr spcFirstLastPara="1" wrap="square" lIns="68575" tIns="34275" rIns="68575" bIns="34275" anchor="t" anchorCtr="0">
            <a:normAutofit/>
          </a:bodyPr>
          <a:lstStyle>
            <a:lvl1pPr marL="457200" lvl="0" indent="-361950" algn="l">
              <a:spcBef>
                <a:spcPts val="400"/>
              </a:spcBef>
              <a:spcAft>
                <a:spcPts val="0"/>
              </a:spcAft>
              <a:buClr>
                <a:schemeClr val="dk1"/>
              </a:buClr>
              <a:buSzPts val="2100"/>
              <a:buChar char="•"/>
              <a:defRPr sz="2100"/>
            </a:lvl1pPr>
            <a:lvl2pPr marL="914400" lvl="1" indent="-342900" algn="l">
              <a:spcBef>
                <a:spcPts val="40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7500" algn="l">
              <a:spcBef>
                <a:spcPts val="300"/>
              </a:spcBef>
              <a:spcAft>
                <a:spcPts val="0"/>
              </a:spcAft>
              <a:buClr>
                <a:schemeClr val="dk1"/>
              </a:buClr>
              <a:buSzPts val="1400"/>
              <a:buChar char="–"/>
              <a:defRPr sz="1400"/>
            </a:lvl4pPr>
            <a:lvl5pPr marL="2286000" lvl="4" indent="-317500" algn="l">
              <a:spcBef>
                <a:spcPts val="300"/>
              </a:spcBef>
              <a:spcAft>
                <a:spcPts val="0"/>
              </a:spcAft>
              <a:buClr>
                <a:schemeClr val="dk1"/>
              </a:buClr>
              <a:buSzPts val="1400"/>
              <a:buChar char="»"/>
              <a:defRPr sz="1400"/>
            </a:lvl5pPr>
            <a:lvl6pPr marL="2743200" lvl="5" indent="-317500" algn="l">
              <a:spcBef>
                <a:spcPts val="300"/>
              </a:spcBef>
              <a:spcAft>
                <a:spcPts val="0"/>
              </a:spcAft>
              <a:buClr>
                <a:schemeClr val="dk1"/>
              </a:buClr>
              <a:buSzPts val="1400"/>
              <a:buChar char="•"/>
              <a:defRPr sz="1400"/>
            </a:lvl6pPr>
            <a:lvl7pPr marL="3200400" lvl="6" indent="-317500" algn="l">
              <a:spcBef>
                <a:spcPts val="300"/>
              </a:spcBef>
              <a:spcAft>
                <a:spcPts val="0"/>
              </a:spcAft>
              <a:buClr>
                <a:schemeClr val="dk1"/>
              </a:buClr>
              <a:buSzPts val="1400"/>
              <a:buChar char="•"/>
              <a:defRPr sz="1400"/>
            </a:lvl7pPr>
            <a:lvl8pPr marL="3657600" lvl="7" indent="-317500" algn="l">
              <a:spcBef>
                <a:spcPts val="300"/>
              </a:spcBef>
              <a:spcAft>
                <a:spcPts val="0"/>
              </a:spcAft>
              <a:buClr>
                <a:schemeClr val="dk1"/>
              </a:buClr>
              <a:buSzPts val="1400"/>
              <a:buChar char="•"/>
              <a:defRPr sz="1400"/>
            </a:lvl8pPr>
            <a:lvl9pPr marL="4114800" lvl="8" indent="-317500" algn="l">
              <a:spcBef>
                <a:spcPts val="300"/>
              </a:spcBef>
              <a:spcAft>
                <a:spcPts val="0"/>
              </a:spcAft>
              <a:buClr>
                <a:schemeClr val="dk1"/>
              </a:buClr>
              <a:buSzPts val="1400"/>
              <a:buChar char="•"/>
              <a:defRPr sz="14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9"/>
        <p:cNvGrpSpPr/>
        <p:nvPr/>
      </p:nvGrpSpPr>
      <p:grpSpPr>
        <a:xfrm>
          <a:off x="0" y="0"/>
          <a:ext cx="0" cy="0"/>
          <a:chOff x="0" y="0"/>
          <a:chExt cx="0" cy="0"/>
        </a:xfrm>
      </p:grpSpPr>
      <p:sp>
        <p:nvSpPr>
          <p:cNvPr id="220" name="Google Shape;220;p41"/>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1" name="Google Shape;221;p41"/>
          <p:cNvSpPr txBox="1">
            <a:spLocks noGrp="1"/>
          </p:cNvSpPr>
          <p:nvPr>
            <p:ph type="body" idx="1"/>
          </p:nvPr>
        </p:nvSpPr>
        <p:spPr>
          <a:xfrm>
            <a:off x="457200" y="1200151"/>
            <a:ext cx="8229600" cy="3274094"/>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222" name="Google Shape;222;p41"/>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3" name="Google Shape;223;p41"/>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4" name="Google Shape;224;p41"/>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5"/>
        <p:cNvGrpSpPr/>
        <p:nvPr/>
      </p:nvGrpSpPr>
      <p:grpSpPr>
        <a:xfrm>
          <a:off x="0" y="0"/>
          <a:ext cx="0" cy="0"/>
          <a:chOff x="0" y="0"/>
          <a:chExt cx="0" cy="0"/>
        </a:xfrm>
      </p:grpSpPr>
      <p:sp>
        <p:nvSpPr>
          <p:cNvPr id="226" name="Google Shape;226;p42"/>
          <p:cNvSpPr txBox="1">
            <a:spLocks noGrp="1"/>
          </p:cNvSpPr>
          <p:nvPr>
            <p:ph type="ctrTitle"/>
          </p:nvPr>
        </p:nvSpPr>
        <p:spPr>
          <a:xfrm>
            <a:off x="685800" y="1597820"/>
            <a:ext cx="77724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7" name="Google Shape;227;p42"/>
          <p:cNvSpPr txBox="1">
            <a:spLocks noGrp="1"/>
          </p:cNvSpPr>
          <p:nvPr>
            <p:ph type="subTitle" idx="1"/>
          </p:nvPr>
        </p:nvSpPr>
        <p:spPr>
          <a:xfrm>
            <a:off x="1371600" y="2914650"/>
            <a:ext cx="6400800" cy="1314450"/>
          </a:xfrm>
          <a:prstGeom prst="rect">
            <a:avLst/>
          </a:prstGeom>
          <a:noFill/>
          <a:ln>
            <a:noFill/>
          </a:ln>
        </p:spPr>
        <p:txBody>
          <a:bodyPr spcFirstLastPara="1" wrap="square" lIns="68575" tIns="34275" rIns="68575" bIns="34275" anchor="t" anchorCtr="0">
            <a:normAutofit/>
          </a:bodyPr>
          <a:lstStyle>
            <a:lvl1pPr lvl="0" algn="ctr">
              <a:spcBef>
                <a:spcPts val="500"/>
              </a:spcBef>
              <a:spcAft>
                <a:spcPts val="0"/>
              </a:spcAft>
              <a:buClr>
                <a:srgbClr val="888888"/>
              </a:buClr>
              <a:buSzPts val="2400"/>
              <a:buNone/>
              <a:defRPr>
                <a:solidFill>
                  <a:srgbClr val="888888"/>
                </a:solidFill>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8"/>
        <p:cNvGrpSpPr/>
        <p:nvPr/>
      </p:nvGrpSpPr>
      <p:grpSpPr>
        <a:xfrm>
          <a:off x="0" y="0"/>
          <a:ext cx="0" cy="0"/>
          <a:chOff x="0" y="0"/>
          <a:chExt cx="0" cy="0"/>
        </a:xfrm>
      </p:grpSpPr>
      <p:sp>
        <p:nvSpPr>
          <p:cNvPr id="229" name="Google Shape;229;p43"/>
          <p:cNvSpPr txBox="1">
            <a:spLocks noGrp="1"/>
          </p:cNvSpPr>
          <p:nvPr>
            <p:ph type="title"/>
          </p:nvPr>
        </p:nvSpPr>
        <p:spPr>
          <a:xfrm>
            <a:off x="722313" y="3305176"/>
            <a:ext cx="7772400" cy="1021556"/>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dk1"/>
              </a:buClr>
              <a:buSzPts val="3000"/>
              <a:buFont typeface="Tahoma"/>
              <a:buNone/>
              <a:defRPr sz="3000" b="1"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0" name="Google Shape;230;p43"/>
          <p:cNvSpPr txBox="1">
            <a:spLocks noGrp="1"/>
          </p:cNvSpPr>
          <p:nvPr>
            <p:ph type="body" idx="1"/>
          </p:nvPr>
        </p:nvSpPr>
        <p:spPr>
          <a:xfrm>
            <a:off x="722313" y="2180035"/>
            <a:ext cx="7772400" cy="1125140"/>
          </a:xfrm>
          <a:prstGeom prst="rect">
            <a:avLst/>
          </a:prstGeom>
          <a:noFill/>
          <a:ln>
            <a:noFill/>
          </a:ln>
        </p:spPr>
        <p:txBody>
          <a:bodyPr spcFirstLastPara="1" wrap="square" lIns="68575" tIns="34275" rIns="68575" bIns="34275"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300"/>
              </a:spcBef>
              <a:spcAft>
                <a:spcPts val="0"/>
              </a:spcAft>
              <a:buClr>
                <a:srgbClr val="888888"/>
              </a:buClr>
              <a:buSzPts val="1400"/>
              <a:buNone/>
              <a:defRPr sz="1400">
                <a:solidFill>
                  <a:srgbClr val="888888"/>
                </a:solidFill>
              </a:defRPr>
            </a:lvl2pPr>
            <a:lvl3pPr marL="1371600" lvl="2" indent="-228600" algn="l">
              <a:spcBef>
                <a:spcPts val="200"/>
              </a:spcBef>
              <a:spcAft>
                <a:spcPts val="0"/>
              </a:spcAft>
              <a:buClr>
                <a:srgbClr val="888888"/>
              </a:buClr>
              <a:buSzPts val="1200"/>
              <a:buNone/>
              <a:defRPr sz="1200">
                <a:solidFill>
                  <a:srgbClr val="888888"/>
                </a:solidFill>
              </a:defRPr>
            </a:lvl3pPr>
            <a:lvl4pPr marL="1828800" lvl="3" indent="-228600" algn="l">
              <a:spcBef>
                <a:spcPts val="200"/>
              </a:spcBef>
              <a:spcAft>
                <a:spcPts val="0"/>
              </a:spcAft>
              <a:buClr>
                <a:srgbClr val="888888"/>
              </a:buClr>
              <a:buSzPts val="1100"/>
              <a:buNone/>
              <a:defRPr sz="1100">
                <a:solidFill>
                  <a:srgbClr val="888888"/>
                </a:solidFill>
              </a:defRPr>
            </a:lvl4pPr>
            <a:lvl5pPr marL="2286000" lvl="4" indent="-228600" algn="l">
              <a:spcBef>
                <a:spcPts val="200"/>
              </a:spcBef>
              <a:spcAft>
                <a:spcPts val="0"/>
              </a:spcAft>
              <a:buClr>
                <a:srgbClr val="888888"/>
              </a:buClr>
              <a:buSzPts val="1100"/>
              <a:buNone/>
              <a:defRPr sz="1100">
                <a:solidFill>
                  <a:srgbClr val="888888"/>
                </a:solidFill>
              </a:defRPr>
            </a:lvl5pPr>
            <a:lvl6pPr marL="2743200" lvl="5" indent="-228600" algn="l">
              <a:spcBef>
                <a:spcPts val="200"/>
              </a:spcBef>
              <a:spcAft>
                <a:spcPts val="0"/>
              </a:spcAft>
              <a:buClr>
                <a:srgbClr val="888888"/>
              </a:buClr>
              <a:buSzPts val="1100"/>
              <a:buNone/>
              <a:defRPr sz="1100">
                <a:solidFill>
                  <a:srgbClr val="888888"/>
                </a:solidFill>
              </a:defRPr>
            </a:lvl6pPr>
            <a:lvl7pPr marL="3200400" lvl="6" indent="-228600" algn="l">
              <a:spcBef>
                <a:spcPts val="200"/>
              </a:spcBef>
              <a:spcAft>
                <a:spcPts val="0"/>
              </a:spcAft>
              <a:buClr>
                <a:srgbClr val="888888"/>
              </a:buClr>
              <a:buSzPts val="1100"/>
              <a:buNone/>
              <a:defRPr sz="1100">
                <a:solidFill>
                  <a:srgbClr val="888888"/>
                </a:solidFill>
              </a:defRPr>
            </a:lvl7pPr>
            <a:lvl8pPr marL="3657600" lvl="7" indent="-228600" algn="l">
              <a:spcBef>
                <a:spcPts val="200"/>
              </a:spcBef>
              <a:spcAft>
                <a:spcPts val="0"/>
              </a:spcAft>
              <a:buClr>
                <a:srgbClr val="888888"/>
              </a:buClr>
              <a:buSzPts val="1100"/>
              <a:buNone/>
              <a:defRPr sz="1100">
                <a:solidFill>
                  <a:srgbClr val="888888"/>
                </a:solidFill>
              </a:defRPr>
            </a:lvl8pPr>
            <a:lvl9pPr marL="4114800" lvl="8" indent="-228600" algn="l">
              <a:spcBef>
                <a:spcPts val="200"/>
              </a:spcBef>
              <a:spcAft>
                <a:spcPts val="0"/>
              </a:spcAft>
              <a:buClr>
                <a:srgbClr val="888888"/>
              </a:buClr>
              <a:buSzPts val="1100"/>
              <a:buNone/>
              <a:defRPr sz="11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1"/>
        <p:cNvGrpSpPr/>
        <p:nvPr/>
      </p:nvGrpSpPr>
      <p:grpSpPr>
        <a:xfrm>
          <a:off x="0" y="0"/>
          <a:ext cx="0" cy="0"/>
          <a:chOff x="0" y="0"/>
          <a:chExt cx="0" cy="0"/>
        </a:xfrm>
      </p:grpSpPr>
      <p:sp>
        <p:nvSpPr>
          <p:cNvPr id="232" name="Google Shape;232;p44"/>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3300"/>
              <a:buFont typeface="Tahoma"/>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3" name="Google Shape;233;p44"/>
          <p:cNvSpPr txBox="1">
            <a:spLocks noGrp="1"/>
          </p:cNvSpPr>
          <p:nvPr>
            <p:ph type="body" idx="1"/>
          </p:nvPr>
        </p:nvSpPr>
        <p:spPr>
          <a:xfrm>
            <a:off x="457200" y="1151335"/>
            <a:ext cx="4040188" cy="479822"/>
          </a:xfrm>
          <a:prstGeom prst="rect">
            <a:avLst/>
          </a:prstGeom>
          <a:noFill/>
          <a:ln>
            <a:noFill/>
          </a:ln>
        </p:spPr>
        <p:txBody>
          <a:bodyPr spcFirstLastPara="1" wrap="square" lIns="68575" tIns="34275" rIns="68575" bIns="34275" anchor="b" anchorCtr="0">
            <a:normAutofit/>
          </a:bodyPr>
          <a:lstStyle>
            <a:lvl1pPr marL="457200" lvl="0" indent="-228600" algn="l">
              <a:spcBef>
                <a:spcPts val="40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300"/>
              </a:spcBef>
              <a:spcAft>
                <a:spcPts val="0"/>
              </a:spcAft>
              <a:buClr>
                <a:schemeClr val="dk1"/>
              </a:buClr>
              <a:buSzPts val="1400"/>
              <a:buNone/>
              <a:defRPr sz="1400" b="1"/>
            </a:lvl3pPr>
            <a:lvl4pPr marL="1828800" lvl="3" indent="-228600" algn="l">
              <a:spcBef>
                <a:spcPts val="200"/>
              </a:spcBef>
              <a:spcAft>
                <a:spcPts val="0"/>
              </a:spcAft>
              <a:buClr>
                <a:schemeClr val="dk1"/>
              </a:buClr>
              <a:buSzPts val="1200"/>
              <a:buNone/>
              <a:defRPr sz="1200" b="1"/>
            </a:lvl4pPr>
            <a:lvl5pPr marL="2286000" lvl="4" indent="-228600" algn="l">
              <a:spcBef>
                <a:spcPts val="200"/>
              </a:spcBef>
              <a:spcAft>
                <a:spcPts val="0"/>
              </a:spcAft>
              <a:buClr>
                <a:schemeClr val="dk1"/>
              </a:buClr>
              <a:buSzPts val="1200"/>
              <a:buNone/>
              <a:defRPr sz="1200" b="1"/>
            </a:lvl5pPr>
            <a:lvl6pPr marL="2743200" lvl="5" indent="-228600" algn="l">
              <a:spcBef>
                <a:spcPts val="200"/>
              </a:spcBef>
              <a:spcAft>
                <a:spcPts val="0"/>
              </a:spcAft>
              <a:buClr>
                <a:schemeClr val="dk1"/>
              </a:buClr>
              <a:buSzPts val="1200"/>
              <a:buNone/>
              <a:defRPr sz="1200" b="1"/>
            </a:lvl6pPr>
            <a:lvl7pPr marL="3200400" lvl="6" indent="-228600" algn="l">
              <a:spcBef>
                <a:spcPts val="200"/>
              </a:spcBef>
              <a:spcAft>
                <a:spcPts val="0"/>
              </a:spcAft>
              <a:buClr>
                <a:schemeClr val="dk1"/>
              </a:buClr>
              <a:buSzPts val="1200"/>
              <a:buNone/>
              <a:defRPr sz="1200" b="1"/>
            </a:lvl7pPr>
            <a:lvl8pPr marL="3657600" lvl="7" indent="-228600" algn="l">
              <a:spcBef>
                <a:spcPts val="200"/>
              </a:spcBef>
              <a:spcAft>
                <a:spcPts val="0"/>
              </a:spcAft>
              <a:buClr>
                <a:schemeClr val="dk1"/>
              </a:buClr>
              <a:buSzPts val="1200"/>
              <a:buNone/>
              <a:defRPr sz="1200" b="1"/>
            </a:lvl8pPr>
            <a:lvl9pPr marL="4114800" lvl="8" indent="-228600" algn="l">
              <a:spcBef>
                <a:spcPts val="200"/>
              </a:spcBef>
              <a:spcAft>
                <a:spcPts val="0"/>
              </a:spcAft>
              <a:buClr>
                <a:schemeClr val="dk1"/>
              </a:buClr>
              <a:buSzPts val="1200"/>
              <a:buNone/>
              <a:defRPr sz="1200" b="1"/>
            </a:lvl9pPr>
          </a:lstStyle>
          <a:p>
            <a:endParaRPr/>
          </a:p>
        </p:txBody>
      </p:sp>
      <p:sp>
        <p:nvSpPr>
          <p:cNvPr id="234" name="Google Shape;234;p44"/>
          <p:cNvSpPr txBox="1">
            <a:spLocks noGrp="1"/>
          </p:cNvSpPr>
          <p:nvPr>
            <p:ph type="body" idx="2"/>
          </p:nvPr>
        </p:nvSpPr>
        <p:spPr>
          <a:xfrm>
            <a:off x="457200" y="1631156"/>
            <a:ext cx="4040188" cy="2963466"/>
          </a:xfrm>
          <a:prstGeom prst="rect">
            <a:avLst/>
          </a:prstGeom>
          <a:noFill/>
          <a:ln>
            <a:noFill/>
          </a:ln>
        </p:spPr>
        <p:txBody>
          <a:bodyPr spcFirstLastPara="1" wrap="square" lIns="68575" tIns="34275" rIns="68575" bIns="34275" anchor="t" anchorCtr="0">
            <a:normAutofit/>
          </a:bodyPr>
          <a:lstStyle>
            <a:lvl1pPr marL="457200" lvl="0" indent="-342900" algn="l">
              <a:spcBef>
                <a:spcPts val="40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7500" algn="l">
              <a:spcBef>
                <a:spcPts val="300"/>
              </a:spcBef>
              <a:spcAft>
                <a:spcPts val="0"/>
              </a:spcAft>
              <a:buClr>
                <a:schemeClr val="dk1"/>
              </a:buClr>
              <a:buSzPts val="1400"/>
              <a:buChar char="•"/>
              <a:defRPr sz="14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235" name="Google Shape;235;p44"/>
          <p:cNvSpPr txBox="1">
            <a:spLocks noGrp="1"/>
          </p:cNvSpPr>
          <p:nvPr>
            <p:ph type="body" idx="3"/>
          </p:nvPr>
        </p:nvSpPr>
        <p:spPr>
          <a:xfrm>
            <a:off x="4645026" y="1151335"/>
            <a:ext cx="4041775" cy="479822"/>
          </a:xfrm>
          <a:prstGeom prst="rect">
            <a:avLst/>
          </a:prstGeom>
          <a:noFill/>
          <a:ln>
            <a:noFill/>
          </a:ln>
        </p:spPr>
        <p:txBody>
          <a:bodyPr spcFirstLastPara="1" wrap="square" lIns="68575" tIns="34275" rIns="68575" bIns="34275" anchor="b" anchorCtr="0">
            <a:normAutofit/>
          </a:bodyPr>
          <a:lstStyle>
            <a:lvl1pPr marL="457200" lvl="0" indent="-228600" algn="l">
              <a:spcBef>
                <a:spcPts val="40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300"/>
              </a:spcBef>
              <a:spcAft>
                <a:spcPts val="0"/>
              </a:spcAft>
              <a:buClr>
                <a:schemeClr val="dk1"/>
              </a:buClr>
              <a:buSzPts val="1400"/>
              <a:buNone/>
              <a:defRPr sz="1400" b="1"/>
            </a:lvl3pPr>
            <a:lvl4pPr marL="1828800" lvl="3" indent="-228600" algn="l">
              <a:spcBef>
                <a:spcPts val="200"/>
              </a:spcBef>
              <a:spcAft>
                <a:spcPts val="0"/>
              </a:spcAft>
              <a:buClr>
                <a:schemeClr val="dk1"/>
              </a:buClr>
              <a:buSzPts val="1200"/>
              <a:buNone/>
              <a:defRPr sz="1200" b="1"/>
            </a:lvl4pPr>
            <a:lvl5pPr marL="2286000" lvl="4" indent="-228600" algn="l">
              <a:spcBef>
                <a:spcPts val="200"/>
              </a:spcBef>
              <a:spcAft>
                <a:spcPts val="0"/>
              </a:spcAft>
              <a:buClr>
                <a:schemeClr val="dk1"/>
              </a:buClr>
              <a:buSzPts val="1200"/>
              <a:buNone/>
              <a:defRPr sz="1200" b="1"/>
            </a:lvl5pPr>
            <a:lvl6pPr marL="2743200" lvl="5" indent="-228600" algn="l">
              <a:spcBef>
                <a:spcPts val="200"/>
              </a:spcBef>
              <a:spcAft>
                <a:spcPts val="0"/>
              </a:spcAft>
              <a:buClr>
                <a:schemeClr val="dk1"/>
              </a:buClr>
              <a:buSzPts val="1200"/>
              <a:buNone/>
              <a:defRPr sz="1200" b="1"/>
            </a:lvl6pPr>
            <a:lvl7pPr marL="3200400" lvl="6" indent="-228600" algn="l">
              <a:spcBef>
                <a:spcPts val="200"/>
              </a:spcBef>
              <a:spcAft>
                <a:spcPts val="0"/>
              </a:spcAft>
              <a:buClr>
                <a:schemeClr val="dk1"/>
              </a:buClr>
              <a:buSzPts val="1200"/>
              <a:buNone/>
              <a:defRPr sz="1200" b="1"/>
            </a:lvl7pPr>
            <a:lvl8pPr marL="3657600" lvl="7" indent="-228600" algn="l">
              <a:spcBef>
                <a:spcPts val="200"/>
              </a:spcBef>
              <a:spcAft>
                <a:spcPts val="0"/>
              </a:spcAft>
              <a:buClr>
                <a:schemeClr val="dk1"/>
              </a:buClr>
              <a:buSzPts val="1200"/>
              <a:buNone/>
              <a:defRPr sz="1200" b="1"/>
            </a:lvl8pPr>
            <a:lvl9pPr marL="4114800" lvl="8" indent="-228600" algn="l">
              <a:spcBef>
                <a:spcPts val="200"/>
              </a:spcBef>
              <a:spcAft>
                <a:spcPts val="0"/>
              </a:spcAft>
              <a:buClr>
                <a:schemeClr val="dk1"/>
              </a:buClr>
              <a:buSzPts val="1200"/>
              <a:buNone/>
              <a:defRPr sz="1200" b="1"/>
            </a:lvl9pPr>
          </a:lstStyle>
          <a:p>
            <a:endParaRPr/>
          </a:p>
        </p:txBody>
      </p:sp>
      <p:sp>
        <p:nvSpPr>
          <p:cNvPr id="236" name="Google Shape;236;p44"/>
          <p:cNvSpPr txBox="1">
            <a:spLocks noGrp="1"/>
          </p:cNvSpPr>
          <p:nvPr>
            <p:ph type="body" idx="4"/>
          </p:nvPr>
        </p:nvSpPr>
        <p:spPr>
          <a:xfrm>
            <a:off x="4645026" y="1631156"/>
            <a:ext cx="4041775" cy="2963466"/>
          </a:xfrm>
          <a:prstGeom prst="rect">
            <a:avLst/>
          </a:prstGeom>
          <a:noFill/>
          <a:ln>
            <a:noFill/>
          </a:ln>
        </p:spPr>
        <p:txBody>
          <a:bodyPr spcFirstLastPara="1" wrap="square" lIns="68575" tIns="34275" rIns="68575" bIns="34275" anchor="t" anchorCtr="0">
            <a:normAutofit/>
          </a:bodyPr>
          <a:lstStyle>
            <a:lvl1pPr marL="457200" lvl="0" indent="-342900" algn="l">
              <a:spcBef>
                <a:spcPts val="40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7500" algn="l">
              <a:spcBef>
                <a:spcPts val="300"/>
              </a:spcBef>
              <a:spcAft>
                <a:spcPts val="0"/>
              </a:spcAft>
              <a:buClr>
                <a:schemeClr val="dk1"/>
              </a:buClr>
              <a:buSzPts val="1400"/>
              <a:buChar char="•"/>
              <a:defRPr sz="14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7"/>
        <p:cNvGrpSpPr/>
        <p:nvPr/>
      </p:nvGrpSpPr>
      <p:grpSpPr>
        <a:xfrm>
          <a:off x="0" y="0"/>
          <a:ext cx="0" cy="0"/>
          <a:chOff x="0" y="0"/>
          <a:chExt cx="0" cy="0"/>
        </a:xfrm>
      </p:grpSpPr>
      <p:sp>
        <p:nvSpPr>
          <p:cNvPr id="238" name="Google Shape;238;p45"/>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9" name="Google Shape;239;p45"/>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0" name="Google Shape;240;p45"/>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1" name="Google Shape;241;p45"/>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
        <p:nvSpPr>
          <p:cNvPr id="243" name="Google Shape;243;p46"/>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4" name="Google Shape;244;p46"/>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5" name="Google Shape;245;p46"/>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6"/>
        <p:cNvGrpSpPr/>
        <p:nvPr/>
      </p:nvGrpSpPr>
      <p:grpSpPr>
        <a:xfrm>
          <a:off x="0" y="0"/>
          <a:ext cx="0" cy="0"/>
          <a:chOff x="0" y="0"/>
          <a:chExt cx="0" cy="0"/>
        </a:xfrm>
      </p:grpSpPr>
      <p:sp>
        <p:nvSpPr>
          <p:cNvPr id="247" name="Google Shape;247;p47"/>
          <p:cNvSpPr txBox="1">
            <a:spLocks noGrp="1"/>
          </p:cNvSpPr>
          <p:nvPr>
            <p:ph type="title"/>
          </p:nvPr>
        </p:nvSpPr>
        <p:spPr>
          <a:xfrm>
            <a:off x="457201" y="204788"/>
            <a:ext cx="3008313" cy="871538"/>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Tahoma"/>
              <a:buNone/>
              <a:defRPr sz="15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8" name="Google Shape;248;p47"/>
          <p:cNvSpPr txBox="1">
            <a:spLocks noGrp="1"/>
          </p:cNvSpPr>
          <p:nvPr>
            <p:ph type="body" idx="1"/>
          </p:nvPr>
        </p:nvSpPr>
        <p:spPr>
          <a:xfrm>
            <a:off x="3575050" y="204788"/>
            <a:ext cx="5111750" cy="4389835"/>
          </a:xfrm>
          <a:prstGeom prst="rect">
            <a:avLst/>
          </a:prstGeom>
          <a:noFill/>
          <a:ln>
            <a:noFill/>
          </a:ln>
        </p:spPr>
        <p:txBody>
          <a:bodyPr spcFirstLastPara="1" wrap="square" lIns="68575" tIns="34275" rIns="68575" bIns="34275" anchor="t" anchorCtr="0">
            <a:normAutofit/>
          </a:bodyPr>
          <a:lstStyle>
            <a:lvl1pPr marL="457200" lvl="0" indent="-381000" algn="l">
              <a:spcBef>
                <a:spcPts val="500"/>
              </a:spcBef>
              <a:spcAft>
                <a:spcPts val="0"/>
              </a:spcAft>
              <a:buClr>
                <a:schemeClr val="dk1"/>
              </a:buClr>
              <a:buSzPts val="2400"/>
              <a:buChar char="•"/>
              <a:defRPr sz="2400"/>
            </a:lvl1pPr>
            <a:lvl2pPr marL="914400" lvl="1" indent="-361950" algn="l">
              <a:spcBef>
                <a:spcPts val="400"/>
              </a:spcBef>
              <a:spcAft>
                <a:spcPts val="0"/>
              </a:spcAft>
              <a:buClr>
                <a:schemeClr val="dk1"/>
              </a:buClr>
              <a:buSzPts val="2100"/>
              <a:buChar char="–"/>
              <a:defRPr sz="2100"/>
            </a:lvl2pPr>
            <a:lvl3pPr marL="1371600" lvl="2" indent="-342900" algn="l">
              <a:spcBef>
                <a:spcPts val="40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249" name="Google Shape;249;p47"/>
          <p:cNvSpPr txBox="1">
            <a:spLocks noGrp="1"/>
          </p:cNvSpPr>
          <p:nvPr>
            <p:ph type="body" idx="2"/>
          </p:nvPr>
        </p:nvSpPr>
        <p:spPr>
          <a:xfrm>
            <a:off x="457201" y="1076326"/>
            <a:ext cx="3008313" cy="3518297"/>
          </a:xfrm>
          <a:prstGeom prst="rect">
            <a:avLst/>
          </a:prstGeom>
          <a:noFill/>
          <a:ln>
            <a:noFill/>
          </a:ln>
        </p:spPr>
        <p:txBody>
          <a:bodyPr spcFirstLastPara="1" wrap="square" lIns="68575" tIns="34275" rIns="68575" bIns="34275" anchor="t" anchorCtr="0">
            <a:normAutofit/>
          </a:bodyPr>
          <a:lstStyle>
            <a:lvl1pPr marL="457200" lvl="0" indent="-228600" algn="l">
              <a:spcBef>
                <a:spcPts val="200"/>
              </a:spcBef>
              <a:spcAft>
                <a:spcPts val="0"/>
              </a:spcAft>
              <a:buClr>
                <a:schemeClr val="dk1"/>
              </a:buClr>
              <a:buSzPts val="1100"/>
              <a:buNone/>
              <a:defRPr sz="1100"/>
            </a:lvl1pPr>
            <a:lvl2pPr marL="914400" lvl="1" indent="-228600" algn="l">
              <a:spcBef>
                <a:spcPts val="200"/>
              </a:spcBef>
              <a:spcAft>
                <a:spcPts val="0"/>
              </a:spcAft>
              <a:buClr>
                <a:schemeClr val="dk1"/>
              </a:buClr>
              <a:buSzPts val="900"/>
              <a:buNone/>
              <a:defRPr sz="900"/>
            </a:lvl2pPr>
            <a:lvl3pPr marL="1371600" lvl="2" indent="-228600" algn="l">
              <a:spcBef>
                <a:spcPts val="200"/>
              </a:spcBef>
              <a:spcAft>
                <a:spcPts val="0"/>
              </a:spcAft>
              <a:buClr>
                <a:schemeClr val="dk1"/>
              </a:buClr>
              <a:buSzPts val="800"/>
              <a:buNone/>
              <a:defRPr sz="800"/>
            </a:lvl3pPr>
            <a:lvl4pPr marL="1828800" lvl="3" indent="-228600" algn="l">
              <a:spcBef>
                <a:spcPts val="100"/>
              </a:spcBef>
              <a:spcAft>
                <a:spcPts val="0"/>
              </a:spcAft>
              <a:buClr>
                <a:schemeClr val="dk1"/>
              </a:buClr>
              <a:buSzPts val="700"/>
              <a:buNone/>
              <a:defRPr sz="700"/>
            </a:lvl4pPr>
            <a:lvl5pPr marL="2286000" lvl="4" indent="-228600" algn="l">
              <a:spcBef>
                <a:spcPts val="100"/>
              </a:spcBef>
              <a:spcAft>
                <a:spcPts val="0"/>
              </a:spcAft>
              <a:buClr>
                <a:schemeClr val="dk1"/>
              </a:buClr>
              <a:buSzPts val="700"/>
              <a:buNone/>
              <a:defRPr sz="700"/>
            </a:lvl5pPr>
            <a:lvl6pPr marL="2743200" lvl="5" indent="-228600" algn="l">
              <a:spcBef>
                <a:spcPts val="100"/>
              </a:spcBef>
              <a:spcAft>
                <a:spcPts val="0"/>
              </a:spcAft>
              <a:buClr>
                <a:schemeClr val="dk1"/>
              </a:buClr>
              <a:buSzPts val="700"/>
              <a:buNone/>
              <a:defRPr sz="700"/>
            </a:lvl6pPr>
            <a:lvl7pPr marL="3200400" lvl="6" indent="-228600" algn="l">
              <a:spcBef>
                <a:spcPts val="100"/>
              </a:spcBef>
              <a:spcAft>
                <a:spcPts val="0"/>
              </a:spcAft>
              <a:buClr>
                <a:schemeClr val="dk1"/>
              </a:buClr>
              <a:buSzPts val="700"/>
              <a:buNone/>
              <a:defRPr sz="700"/>
            </a:lvl7pPr>
            <a:lvl8pPr marL="3657600" lvl="7" indent="-228600" algn="l">
              <a:spcBef>
                <a:spcPts val="100"/>
              </a:spcBef>
              <a:spcAft>
                <a:spcPts val="0"/>
              </a:spcAft>
              <a:buClr>
                <a:schemeClr val="dk1"/>
              </a:buClr>
              <a:buSzPts val="700"/>
              <a:buNone/>
              <a:defRPr sz="700"/>
            </a:lvl8pPr>
            <a:lvl9pPr marL="4114800" lvl="8" indent="-228600" algn="l">
              <a:spcBef>
                <a:spcPts val="100"/>
              </a:spcBef>
              <a:spcAft>
                <a:spcPts val="0"/>
              </a:spcAft>
              <a:buClr>
                <a:schemeClr val="dk1"/>
              </a:buClr>
              <a:buSzPts val="700"/>
              <a:buNone/>
              <a:defRPr sz="700"/>
            </a:lvl9pPr>
          </a:lstStyle>
          <a:p>
            <a:endParaRPr/>
          </a:p>
        </p:txBody>
      </p:sp>
      <p:sp>
        <p:nvSpPr>
          <p:cNvPr id="250" name="Google Shape;250;p47"/>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1" name="Google Shape;251;p47"/>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2" name="Google Shape;252;p47"/>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3"/>
        <p:cNvGrpSpPr/>
        <p:nvPr/>
      </p:nvGrpSpPr>
      <p:grpSpPr>
        <a:xfrm>
          <a:off x="0" y="0"/>
          <a:ext cx="0" cy="0"/>
          <a:chOff x="0" y="0"/>
          <a:chExt cx="0" cy="0"/>
        </a:xfrm>
      </p:grpSpPr>
      <p:sp>
        <p:nvSpPr>
          <p:cNvPr id="254" name="Google Shape;254;p48"/>
          <p:cNvSpPr txBox="1">
            <a:spLocks noGrp="1"/>
          </p:cNvSpPr>
          <p:nvPr>
            <p:ph type="title"/>
          </p:nvPr>
        </p:nvSpPr>
        <p:spPr>
          <a:xfrm>
            <a:off x="1792288" y="3600450"/>
            <a:ext cx="5486400" cy="425054"/>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Tahoma"/>
              <a:buNone/>
              <a:defRPr sz="15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5" name="Google Shape;255;p48"/>
          <p:cNvSpPr>
            <a:spLocks noGrp="1"/>
          </p:cNvSpPr>
          <p:nvPr>
            <p:ph type="pic" idx="2"/>
          </p:nvPr>
        </p:nvSpPr>
        <p:spPr>
          <a:xfrm>
            <a:off x="1792288" y="459581"/>
            <a:ext cx="5486400" cy="3086100"/>
          </a:xfrm>
          <a:prstGeom prst="rect">
            <a:avLst/>
          </a:prstGeom>
          <a:noFill/>
          <a:ln>
            <a:noFill/>
          </a:ln>
        </p:spPr>
      </p:sp>
      <p:sp>
        <p:nvSpPr>
          <p:cNvPr id="256" name="Google Shape;256;p48"/>
          <p:cNvSpPr txBox="1">
            <a:spLocks noGrp="1"/>
          </p:cNvSpPr>
          <p:nvPr>
            <p:ph type="body" idx="1"/>
          </p:nvPr>
        </p:nvSpPr>
        <p:spPr>
          <a:xfrm>
            <a:off x="1792288" y="4025503"/>
            <a:ext cx="5486400" cy="603647"/>
          </a:xfrm>
          <a:prstGeom prst="rect">
            <a:avLst/>
          </a:prstGeom>
          <a:noFill/>
          <a:ln>
            <a:noFill/>
          </a:ln>
        </p:spPr>
        <p:txBody>
          <a:bodyPr spcFirstLastPara="1" wrap="square" lIns="68575" tIns="34275" rIns="68575" bIns="34275" anchor="t" anchorCtr="0">
            <a:normAutofit/>
          </a:bodyPr>
          <a:lstStyle>
            <a:lvl1pPr marL="457200" lvl="0" indent="-228600" algn="l">
              <a:spcBef>
                <a:spcPts val="200"/>
              </a:spcBef>
              <a:spcAft>
                <a:spcPts val="0"/>
              </a:spcAft>
              <a:buClr>
                <a:schemeClr val="dk1"/>
              </a:buClr>
              <a:buSzPts val="1100"/>
              <a:buNone/>
              <a:defRPr sz="1100"/>
            </a:lvl1pPr>
            <a:lvl2pPr marL="914400" lvl="1" indent="-228600" algn="l">
              <a:spcBef>
                <a:spcPts val="200"/>
              </a:spcBef>
              <a:spcAft>
                <a:spcPts val="0"/>
              </a:spcAft>
              <a:buClr>
                <a:schemeClr val="dk1"/>
              </a:buClr>
              <a:buSzPts val="900"/>
              <a:buNone/>
              <a:defRPr sz="900"/>
            </a:lvl2pPr>
            <a:lvl3pPr marL="1371600" lvl="2" indent="-228600" algn="l">
              <a:spcBef>
                <a:spcPts val="200"/>
              </a:spcBef>
              <a:spcAft>
                <a:spcPts val="0"/>
              </a:spcAft>
              <a:buClr>
                <a:schemeClr val="dk1"/>
              </a:buClr>
              <a:buSzPts val="800"/>
              <a:buNone/>
              <a:defRPr sz="800"/>
            </a:lvl3pPr>
            <a:lvl4pPr marL="1828800" lvl="3" indent="-228600" algn="l">
              <a:spcBef>
                <a:spcPts val="100"/>
              </a:spcBef>
              <a:spcAft>
                <a:spcPts val="0"/>
              </a:spcAft>
              <a:buClr>
                <a:schemeClr val="dk1"/>
              </a:buClr>
              <a:buSzPts val="700"/>
              <a:buNone/>
              <a:defRPr sz="700"/>
            </a:lvl4pPr>
            <a:lvl5pPr marL="2286000" lvl="4" indent="-228600" algn="l">
              <a:spcBef>
                <a:spcPts val="100"/>
              </a:spcBef>
              <a:spcAft>
                <a:spcPts val="0"/>
              </a:spcAft>
              <a:buClr>
                <a:schemeClr val="dk1"/>
              </a:buClr>
              <a:buSzPts val="700"/>
              <a:buNone/>
              <a:defRPr sz="700"/>
            </a:lvl5pPr>
            <a:lvl6pPr marL="2743200" lvl="5" indent="-228600" algn="l">
              <a:spcBef>
                <a:spcPts val="100"/>
              </a:spcBef>
              <a:spcAft>
                <a:spcPts val="0"/>
              </a:spcAft>
              <a:buClr>
                <a:schemeClr val="dk1"/>
              </a:buClr>
              <a:buSzPts val="700"/>
              <a:buNone/>
              <a:defRPr sz="700"/>
            </a:lvl6pPr>
            <a:lvl7pPr marL="3200400" lvl="6" indent="-228600" algn="l">
              <a:spcBef>
                <a:spcPts val="100"/>
              </a:spcBef>
              <a:spcAft>
                <a:spcPts val="0"/>
              </a:spcAft>
              <a:buClr>
                <a:schemeClr val="dk1"/>
              </a:buClr>
              <a:buSzPts val="700"/>
              <a:buNone/>
              <a:defRPr sz="700"/>
            </a:lvl7pPr>
            <a:lvl8pPr marL="3657600" lvl="7" indent="-228600" algn="l">
              <a:spcBef>
                <a:spcPts val="100"/>
              </a:spcBef>
              <a:spcAft>
                <a:spcPts val="0"/>
              </a:spcAft>
              <a:buClr>
                <a:schemeClr val="dk1"/>
              </a:buClr>
              <a:buSzPts val="700"/>
              <a:buNone/>
              <a:defRPr sz="700"/>
            </a:lvl8pPr>
            <a:lvl9pPr marL="4114800" lvl="8" indent="-228600" algn="l">
              <a:spcBef>
                <a:spcPts val="100"/>
              </a:spcBef>
              <a:spcAft>
                <a:spcPts val="0"/>
              </a:spcAft>
              <a:buClr>
                <a:schemeClr val="dk1"/>
              </a:buClr>
              <a:buSzPts val="700"/>
              <a:buNone/>
              <a:defRPr sz="700"/>
            </a:lvl9pPr>
          </a:lstStyle>
          <a:p>
            <a:endParaRPr/>
          </a:p>
        </p:txBody>
      </p:sp>
      <p:sp>
        <p:nvSpPr>
          <p:cNvPr id="257" name="Google Shape;257;p48"/>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8" name="Google Shape;258;p48"/>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9" name="Google Shape;259;p48"/>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0"/>
        <p:cNvGrpSpPr/>
        <p:nvPr/>
      </p:nvGrpSpPr>
      <p:grpSpPr>
        <a:xfrm>
          <a:off x="0" y="0"/>
          <a:ext cx="0" cy="0"/>
          <a:chOff x="0" y="0"/>
          <a:chExt cx="0" cy="0"/>
        </a:xfrm>
      </p:grpSpPr>
      <p:sp>
        <p:nvSpPr>
          <p:cNvPr id="261" name="Google Shape;261;p49"/>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2" name="Google Shape;262;p49"/>
          <p:cNvSpPr txBox="1">
            <a:spLocks noGrp="1"/>
          </p:cNvSpPr>
          <p:nvPr>
            <p:ph type="body" idx="1"/>
          </p:nvPr>
        </p:nvSpPr>
        <p:spPr>
          <a:xfrm rot="5400000">
            <a:off x="2934953" y="-1277603"/>
            <a:ext cx="3274094" cy="822960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263" name="Google Shape;263;p49"/>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4" name="Google Shape;264;p49"/>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5" name="Google Shape;265;p49"/>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6"/>
        <p:cNvGrpSpPr/>
        <p:nvPr/>
      </p:nvGrpSpPr>
      <p:grpSpPr>
        <a:xfrm>
          <a:off x="0" y="0"/>
          <a:ext cx="0" cy="0"/>
          <a:chOff x="0" y="0"/>
          <a:chExt cx="0" cy="0"/>
        </a:xfrm>
      </p:grpSpPr>
      <p:sp>
        <p:nvSpPr>
          <p:cNvPr id="267" name="Google Shape;267;p50"/>
          <p:cNvSpPr txBox="1">
            <a:spLocks noGrp="1"/>
          </p:cNvSpPr>
          <p:nvPr>
            <p:ph type="title"/>
          </p:nvPr>
        </p:nvSpPr>
        <p:spPr>
          <a:xfrm rot="5400000">
            <a:off x="5463778" y="1371601"/>
            <a:ext cx="4388644" cy="20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8" name="Google Shape;268;p50"/>
          <p:cNvSpPr txBox="1">
            <a:spLocks noGrp="1"/>
          </p:cNvSpPr>
          <p:nvPr>
            <p:ph type="body" idx="1"/>
          </p:nvPr>
        </p:nvSpPr>
        <p:spPr>
          <a:xfrm rot="5400000">
            <a:off x="1272778" y="-609599"/>
            <a:ext cx="4388644" cy="601980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269" name="Google Shape;269;p50"/>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0" name="Google Shape;270;p50"/>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1" name="Google Shape;271;p50"/>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5"/>
        <p:cNvGrpSpPr/>
        <p:nvPr/>
      </p:nvGrpSpPr>
      <p:grpSpPr>
        <a:xfrm>
          <a:off x="0" y="0"/>
          <a:ext cx="0" cy="0"/>
          <a:chOff x="0" y="0"/>
          <a:chExt cx="0" cy="0"/>
        </a:xfrm>
      </p:grpSpPr>
      <p:sp>
        <p:nvSpPr>
          <p:cNvPr id="276" name="Google Shape;276;p52"/>
          <p:cNvSpPr txBox="1">
            <a:spLocks noGrp="1"/>
          </p:cNvSpPr>
          <p:nvPr>
            <p:ph type="title"/>
          </p:nvPr>
        </p:nvSpPr>
        <p:spPr>
          <a:xfrm>
            <a:off x="628650" y="273845"/>
            <a:ext cx="7886700" cy="994172"/>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3300"/>
              <a:buFont typeface="Tahoma"/>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7" name="Google Shape;277;p5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200"/>
              </a:spcBef>
              <a:spcAft>
                <a:spcPts val="0"/>
              </a:spcAft>
              <a:buClr>
                <a:schemeClr val="dk1"/>
              </a:buClr>
              <a:buSzPts val="2100"/>
              <a:buChar char="•"/>
              <a:defRPr/>
            </a:lvl1pPr>
            <a:lvl2pPr marL="914400" lvl="1" indent="-342900" algn="l">
              <a:lnSpc>
                <a:spcPct val="100000"/>
              </a:lnSpc>
              <a:spcBef>
                <a:spcPts val="200"/>
              </a:spcBef>
              <a:spcAft>
                <a:spcPts val="0"/>
              </a:spcAft>
              <a:buClr>
                <a:schemeClr val="dk1"/>
              </a:buClr>
              <a:buSzPts val="1800"/>
              <a:buChar char="•"/>
              <a:defRPr/>
            </a:lvl2pPr>
            <a:lvl3pPr marL="1371600" lvl="2" indent="-323850" algn="l">
              <a:lnSpc>
                <a:spcPct val="100000"/>
              </a:lnSpc>
              <a:spcBef>
                <a:spcPts val="200"/>
              </a:spcBef>
              <a:spcAft>
                <a:spcPts val="0"/>
              </a:spcAft>
              <a:buClr>
                <a:schemeClr val="dk1"/>
              </a:buClr>
              <a:buSzPts val="1500"/>
              <a:buChar char="•"/>
              <a:defRPr/>
            </a:lvl3pPr>
            <a:lvl4pPr marL="1828800" lvl="3" indent="-317500" algn="l">
              <a:lnSpc>
                <a:spcPct val="100000"/>
              </a:lnSpc>
              <a:spcBef>
                <a:spcPts val="200"/>
              </a:spcBef>
              <a:spcAft>
                <a:spcPts val="0"/>
              </a:spcAft>
              <a:buClr>
                <a:schemeClr val="dk1"/>
              </a:buClr>
              <a:buSzPts val="1400"/>
              <a:buChar char="•"/>
              <a:defRPr/>
            </a:lvl4pPr>
            <a:lvl5pPr marL="2286000" lvl="4" indent="-317500" algn="l">
              <a:lnSpc>
                <a:spcPct val="100000"/>
              </a:lnSpc>
              <a:spcBef>
                <a:spcPts val="2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8"/>
        <p:cNvGrpSpPr/>
        <p:nvPr/>
      </p:nvGrpSpPr>
      <p:grpSpPr>
        <a:xfrm>
          <a:off x="0" y="0"/>
          <a:ext cx="0" cy="0"/>
          <a:chOff x="0" y="0"/>
          <a:chExt cx="0" cy="0"/>
        </a:xfrm>
      </p:grpSpPr>
      <p:sp>
        <p:nvSpPr>
          <p:cNvPr id="279" name="Google Shape;279;p53"/>
          <p:cNvSpPr txBox="1">
            <a:spLocks noGrp="1"/>
          </p:cNvSpPr>
          <p:nvPr>
            <p:ph type="ctrTitle"/>
          </p:nvPr>
        </p:nvSpPr>
        <p:spPr>
          <a:xfrm>
            <a:off x="685800" y="841772"/>
            <a:ext cx="7772400" cy="1790700"/>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entury Schoolbook"/>
              <a:buNone/>
              <a:defRPr sz="4500">
                <a:latin typeface="Century Schoolbook"/>
                <a:ea typeface="Century Schoolbook"/>
                <a:cs typeface="Century Schoolbook"/>
                <a:sym typeface="Century Schoolbook"/>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0" name="Google Shape;280;p53"/>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500"/>
              </a:spcBef>
              <a:spcAft>
                <a:spcPts val="0"/>
              </a:spcAft>
              <a:buClr>
                <a:schemeClr val="dk1"/>
              </a:buClr>
              <a:buSzPts val="2700"/>
              <a:buNone/>
              <a:defRPr sz="2700">
                <a:latin typeface="Arial"/>
                <a:ea typeface="Arial"/>
                <a:cs typeface="Arial"/>
                <a:sym typeface="Arial"/>
              </a:defRPr>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Clr>
                <a:schemeClr val="dk1"/>
              </a:buClr>
              <a:buSzPts val="1400"/>
              <a:buNone/>
              <a:defRPr sz="1400"/>
            </a:lvl3pPr>
            <a:lvl4pPr lvl="3" algn="ctr">
              <a:lnSpc>
                <a:spcPct val="10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1"/>
        <p:cNvGrpSpPr/>
        <p:nvPr/>
      </p:nvGrpSpPr>
      <p:grpSpPr>
        <a:xfrm>
          <a:off x="0" y="0"/>
          <a:ext cx="0" cy="0"/>
          <a:chOff x="0" y="0"/>
          <a:chExt cx="0" cy="0"/>
        </a:xfrm>
      </p:grpSpPr>
      <p:sp>
        <p:nvSpPr>
          <p:cNvPr id="282" name="Google Shape;282;p54"/>
          <p:cNvSpPr txBox="1">
            <a:spLocks noGrp="1"/>
          </p:cNvSpPr>
          <p:nvPr>
            <p:ph type="title"/>
          </p:nvPr>
        </p:nvSpPr>
        <p:spPr>
          <a:xfrm>
            <a:off x="623888" y="1282305"/>
            <a:ext cx="7886700" cy="2139553"/>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Tahoma"/>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3" name="Google Shape;283;p54"/>
          <p:cNvSpPr txBox="1">
            <a:spLocks noGrp="1"/>
          </p:cNvSpPr>
          <p:nvPr>
            <p:ph type="body" idx="1"/>
          </p:nvPr>
        </p:nvSpPr>
        <p:spPr>
          <a:xfrm>
            <a:off x="623888" y="3442099"/>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500"/>
              </a:spcBef>
              <a:spcAft>
                <a:spcPts val="0"/>
              </a:spcAft>
              <a:buClr>
                <a:schemeClr val="dk1"/>
              </a:buClr>
              <a:buSzPts val="1800"/>
              <a:buNone/>
              <a:defRPr sz="1800">
                <a:solidFill>
                  <a:schemeClr val="dk1"/>
                </a:solidFill>
              </a:defRPr>
            </a:lvl1pPr>
            <a:lvl2pPr marL="914400" lvl="1" indent="-228600" algn="l">
              <a:lnSpc>
                <a:spcPct val="100000"/>
              </a:lnSpc>
              <a:spcBef>
                <a:spcPts val="500"/>
              </a:spcBef>
              <a:spcAft>
                <a:spcPts val="0"/>
              </a:spcAft>
              <a:buClr>
                <a:srgbClr val="888888"/>
              </a:buClr>
              <a:buSzPts val="1500"/>
              <a:buNone/>
              <a:defRPr sz="1500">
                <a:solidFill>
                  <a:srgbClr val="888888"/>
                </a:solidFill>
              </a:defRPr>
            </a:lvl2pPr>
            <a:lvl3pPr marL="1371600" lvl="2" indent="-228600" algn="l">
              <a:lnSpc>
                <a:spcPct val="100000"/>
              </a:lnSpc>
              <a:spcBef>
                <a:spcPts val="500"/>
              </a:spcBef>
              <a:spcAft>
                <a:spcPts val="0"/>
              </a:spcAft>
              <a:buClr>
                <a:srgbClr val="888888"/>
              </a:buClr>
              <a:buSzPts val="1400"/>
              <a:buNone/>
              <a:defRPr sz="1400">
                <a:solidFill>
                  <a:srgbClr val="888888"/>
                </a:solidFill>
              </a:defRPr>
            </a:lvl3pPr>
            <a:lvl4pPr marL="1828800" lvl="3" indent="-228600" algn="l">
              <a:lnSpc>
                <a:spcPct val="100000"/>
              </a:lnSpc>
              <a:spcBef>
                <a:spcPts val="400"/>
              </a:spcBef>
              <a:spcAft>
                <a:spcPts val="0"/>
              </a:spcAft>
              <a:buClr>
                <a:srgbClr val="888888"/>
              </a:buClr>
              <a:buSzPts val="1200"/>
              <a:buNone/>
              <a:defRPr sz="1200">
                <a:solidFill>
                  <a:srgbClr val="888888"/>
                </a:solidFill>
              </a:defRPr>
            </a:lvl4pPr>
            <a:lvl5pPr marL="2286000" lvl="4" indent="-228600" algn="l">
              <a:lnSpc>
                <a:spcPct val="10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55"/>
          <p:cNvSpPr txBox="1">
            <a:spLocks noGrp="1"/>
          </p:cNvSpPr>
          <p:nvPr>
            <p:ph type="title"/>
          </p:nvPr>
        </p:nvSpPr>
        <p:spPr>
          <a:xfrm>
            <a:off x="628650" y="273845"/>
            <a:ext cx="7886700" cy="994172"/>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3300"/>
              <a:buFont typeface="Tahoma"/>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6" name="Google Shape;286;p55"/>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200"/>
              </a:spcBef>
              <a:spcAft>
                <a:spcPts val="0"/>
              </a:spcAft>
              <a:buClr>
                <a:schemeClr val="dk1"/>
              </a:buClr>
              <a:buSzPts val="2100"/>
              <a:buChar char="•"/>
              <a:defRPr/>
            </a:lvl1pPr>
            <a:lvl2pPr marL="914400" lvl="1" indent="-342900" algn="l">
              <a:lnSpc>
                <a:spcPct val="100000"/>
              </a:lnSpc>
              <a:spcBef>
                <a:spcPts val="200"/>
              </a:spcBef>
              <a:spcAft>
                <a:spcPts val="0"/>
              </a:spcAft>
              <a:buClr>
                <a:schemeClr val="dk1"/>
              </a:buClr>
              <a:buSzPts val="1800"/>
              <a:buChar char="•"/>
              <a:defRPr/>
            </a:lvl2pPr>
            <a:lvl3pPr marL="1371600" lvl="2" indent="-323850" algn="l">
              <a:lnSpc>
                <a:spcPct val="100000"/>
              </a:lnSpc>
              <a:spcBef>
                <a:spcPts val="200"/>
              </a:spcBef>
              <a:spcAft>
                <a:spcPts val="0"/>
              </a:spcAft>
              <a:buClr>
                <a:schemeClr val="dk1"/>
              </a:buClr>
              <a:buSzPts val="1500"/>
              <a:buChar char="•"/>
              <a:defRPr/>
            </a:lvl3pPr>
            <a:lvl4pPr marL="1828800" lvl="3" indent="-317500" algn="l">
              <a:lnSpc>
                <a:spcPct val="100000"/>
              </a:lnSpc>
              <a:spcBef>
                <a:spcPts val="200"/>
              </a:spcBef>
              <a:spcAft>
                <a:spcPts val="0"/>
              </a:spcAft>
              <a:buClr>
                <a:schemeClr val="dk1"/>
              </a:buClr>
              <a:buSzPts val="1400"/>
              <a:buChar char="•"/>
              <a:defRPr/>
            </a:lvl4pPr>
            <a:lvl5pPr marL="2286000" lvl="4" indent="-317500" algn="l">
              <a:lnSpc>
                <a:spcPct val="100000"/>
              </a:lnSpc>
              <a:spcBef>
                <a:spcPts val="2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7" name="Google Shape;287;p55"/>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500"/>
              </a:spcBef>
              <a:spcAft>
                <a:spcPts val="0"/>
              </a:spcAft>
              <a:buClr>
                <a:schemeClr val="dk1"/>
              </a:buClr>
              <a:buSzPts val="1400"/>
              <a:buChar char="•"/>
              <a:defRPr/>
            </a:lvl1pPr>
            <a:lvl2pPr marL="914400" lvl="1" indent="-317500" algn="l">
              <a:lnSpc>
                <a:spcPct val="100000"/>
              </a:lnSpc>
              <a:spcBef>
                <a:spcPts val="500"/>
              </a:spcBef>
              <a:spcAft>
                <a:spcPts val="0"/>
              </a:spcAft>
              <a:buClr>
                <a:schemeClr val="dk1"/>
              </a:buClr>
              <a:buSzPts val="1400"/>
              <a:buChar char="•"/>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8"/>
        <p:cNvGrpSpPr/>
        <p:nvPr/>
      </p:nvGrpSpPr>
      <p:grpSpPr>
        <a:xfrm>
          <a:off x="0" y="0"/>
          <a:ext cx="0" cy="0"/>
          <a:chOff x="0" y="0"/>
          <a:chExt cx="0" cy="0"/>
        </a:xfrm>
      </p:grpSpPr>
      <p:sp>
        <p:nvSpPr>
          <p:cNvPr id="289" name="Google Shape;289;p56"/>
          <p:cNvSpPr txBox="1">
            <a:spLocks noGrp="1"/>
          </p:cNvSpPr>
          <p:nvPr>
            <p:ph type="title"/>
          </p:nvPr>
        </p:nvSpPr>
        <p:spPr>
          <a:xfrm>
            <a:off x="629841" y="273845"/>
            <a:ext cx="7886700" cy="994172"/>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3300"/>
              <a:buFont typeface="Tahoma"/>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0" name="Google Shape;290;p56"/>
          <p:cNvSpPr txBox="1">
            <a:spLocks noGrp="1"/>
          </p:cNvSpPr>
          <p:nvPr>
            <p:ph type="body" idx="1"/>
          </p:nvPr>
        </p:nvSpPr>
        <p:spPr>
          <a:xfrm>
            <a:off x="629842"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500"/>
              </a:spcBef>
              <a:spcAft>
                <a:spcPts val="0"/>
              </a:spcAft>
              <a:buClr>
                <a:schemeClr val="dk1"/>
              </a:buClr>
              <a:buSzPts val="1800"/>
              <a:buNone/>
              <a:defRPr sz="1800" b="1"/>
            </a:lvl1pPr>
            <a:lvl2pPr marL="914400" lvl="1" indent="-228600" algn="l">
              <a:lnSpc>
                <a:spcPct val="100000"/>
              </a:lnSpc>
              <a:spcBef>
                <a:spcPts val="500"/>
              </a:spcBef>
              <a:spcAft>
                <a:spcPts val="0"/>
              </a:spcAft>
              <a:buClr>
                <a:schemeClr val="dk1"/>
              </a:buClr>
              <a:buSzPts val="1500"/>
              <a:buNone/>
              <a:defRPr sz="1500" b="1"/>
            </a:lvl2pPr>
            <a:lvl3pPr marL="1371600" lvl="2" indent="-228600" algn="l">
              <a:lnSpc>
                <a:spcPct val="100000"/>
              </a:lnSpc>
              <a:spcBef>
                <a:spcPts val="5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91" name="Google Shape;291;p56"/>
          <p:cNvSpPr txBox="1">
            <a:spLocks noGrp="1"/>
          </p:cNvSpPr>
          <p:nvPr>
            <p:ph type="body" idx="2"/>
          </p:nvPr>
        </p:nvSpPr>
        <p:spPr>
          <a:xfrm>
            <a:off x="629842"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500"/>
              </a:spcBef>
              <a:spcAft>
                <a:spcPts val="0"/>
              </a:spcAft>
              <a:buClr>
                <a:schemeClr val="dk1"/>
              </a:buClr>
              <a:buSzPts val="1400"/>
              <a:buChar char="•"/>
              <a:defRPr/>
            </a:lvl1pPr>
            <a:lvl2pPr marL="914400" lvl="1" indent="-317500" algn="l">
              <a:lnSpc>
                <a:spcPct val="100000"/>
              </a:lnSpc>
              <a:spcBef>
                <a:spcPts val="500"/>
              </a:spcBef>
              <a:spcAft>
                <a:spcPts val="0"/>
              </a:spcAft>
              <a:buClr>
                <a:schemeClr val="dk1"/>
              </a:buClr>
              <a:buSzPts val="1400"/>
              <a:buChar char="•"/>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2" name="Google Shape;292;p56"/>
          <p:cNvSpPr txBox="1">
            <a:spLocks noGrp="1"/>
          </p:cNvSpPr>
          <p:nvPr>
            <p:ph type="body" idx="3"/>
          </p:nvPr>
        </p:nvSpPr>
        <p:spPr>
          <a:xfrm>
            <a:off x="4629151"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500"/>
              </a:spcBef>
              <a:spcAft>
                <a:spcPts val="0"/>
              </a:spcAft>
              <a:buClr>
                <a:schemeClr val="dk1"/>
              </a:buClr>
              <a:buSzPts val="1800"/>
              <a:buNone/>
              <a:defRPr sz="1800" b="1"/>
            </a:lvl1pPr>
            <a:lvl2pPr marL="914400" lvl="1" indent="-228600" algn="l">
              <a:lnSpc>
                <a:spcPct val="100000"/>
              </a:lnSpc>
              <a:spcBef>
                <a:spcPts val="500"/>
              </a:spcBef>
              <a:spcAft>
                <a:spcPts val="0"/>
              </a:spcAft>
              <a:buClr>
                <a:schemeClr val="dk1"/>
              </a:buClr>
              <a:buSzPts val="1500"/>
              <a:buNone/>
              <a:defRPr sz="1500" b="1"/>
            </a:lvl2pPr>
            <a:lvl3pPr marL="1371600" lvl="2" indent="-228600" algn="l">
              <a:lnSpc>
                <a:spcPct val="100000"/>
              </a:lnSpc>
              <a:spcBef>
                <a:spcPts val="5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93" name="Google Shape;293;p56"/>
          <p:cNvSpPr txBox="1">
            <a:spLocks noGrp="1"/>
          </p:cNvSpPr>
          <p:nvPr>
            <p:ph type="body" idx="4"/>
          </p:nvPr>
        </p:nvSpPr>
        <p:spPr>
          <a:xfrm>
            <a:off x="4629151"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500"/>
              </a:spcBef>
              <a:spcAft>
                <a:spcPts val="0"/>
              </a:spcAft>
              <a:buClr>
                <a:schemeClr val="dk1"/>
              </a:buClr>
              <a:buSzPts val="1400"/>
              <a:buChar char="•"/>
              <a:defRPr/>
            </a:lvl1pPr>
            <a:lvl2pPr marL="914400" lvl="1" indent="-317500" algn="l">
              <a:lnSpc>
                <a:spcPct val="100000"/>
              </a:lnSpc>
              <a:spcBef>
                <a:spcPts val="500"/>
              </a:spcBef>
              <a:spcAft>
                <a:spcPts val="0"/>
              </a:spcAft>
              <a:buClr>
                <a:schemeClr val="dk1"/>
              </a:buClr>
              <a:buSzPts val="1400"/>
              <a:buChar char="•"/>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4"/>
        <p:cNvGrpSpPr/>
        <p:nvPr/>
      </p:nvGrpSpPr>
      <p:grpSpPr>
        <a:xfrm>
          <a:off x="0" y="0"/>
          <a:ext cx="0" cy="0"/>
          <a:chOff x="0" y="0"/>
          <a:chExt cx="0" cy="0"/>
        </a:xfrm>
      </p:grpSpPr>
      <p:sp>
        <p:nvSpPr>
          <p:cNvPr id="295" name="Google Shape;295;p57"/>
          <p:cNvSpPr txBox="1">
            <a:spLocks noGrp="1"/>
          </p:cNvSpPr>
          <p:nvPr>
            <p:ph type="title"/>
          </p:nvPr>
        </p:nvSpPr>
        <p:spPr>
          <a:xfrm>
            <a:off x="628650" y="273845"/>
            <a:ext cx="7886700" cy="994172"/>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3300"/>
              <a:buFont typeface="Tahoma"/>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6" name="Google Shape;296;p57"/>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97" name="Google Shape;297;p57"/>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98" name="Google Shape;298;p57"/>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9"/>
        <p:cNvGrpSpPr/>
        <p:nvPr/>
      </p:nvGrpSpPr>
      <p:grpSpPr>
        <a:xfrm>
          <a:off x="0" y="0"/>
          <a:ext cx="0" cy="0"/>
          <a:chOff x="0" y="0"/>
          <a:chExt cx="0" cy="0"/>
        </a:xfrm>
      </p:grpSpPr>
      <p:sp>
        <p:nvSpPr>
          <p:cNvPr id="300" name="Google Shape;300;p58"/>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01" name="Google Shape;301;p58"/>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02" name="Google Shape;302;p58"/>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3"/>
        <p:cNvGrpSpPr/>
        <p:nvPr/>
      </p:nvGrpSpPr>
      <p:grpSpPr>
        <a:xfrm>
          <a:off x="0" y="0"/>
          <a:ext cx="0" cy="0"/>
          <a:chOff x="0" y="0"/>
          <a:chExt cx="0" cy="0"/>
        </a:xfrm>
      </p:grpSpPr>
      <p:sp>
        <p:nvSpPr>
          <p:cNvPr id="304" name="Google Shape;304;p59"/>
          <p:cNvSpPr txBox="1">
            <a:spLocks noGrp="1"/>
          </p:cNvSpPr>
          <p:nvPr>
            <p:ph type="title"/>
          </p:nvPr>
        </p:nvSpPr>
        <p:spPr>
          <a:xfrm>
            <a:off x="629841" y="342900"/>
            <a:ext cx="2949178" cy="1200150"/>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2400"/>
              <a:buFont typeface="Tahoma"/>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5" name="Google Shape;305;p59"/>
          <p:cNvSpPr txBox="1">
            <a:spLocks noGrp="1"/>
          </p:cNvSpPr>
          <p:nvPr>
            <p:ph type="body" idx="1"/>
          </p:nvPr>
        </p:nvSpPr>
        <p:spPr>
          <a:xfrm>
            <a:off x="3887391" y="740570"/>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100000"/>
              </a:lnSpc>
              <a:spcBef>
                <a:spcPts val="500"/>
              </a:spcBef>
              <a:spcAft>
                <a:spcPts val="0"/>
              </a:spcAft>
              <a:buClr>
                <a:schemeClr val="dk1"/>
              </a:buClr>
              <a:buSzPts val="2400"/>
              <a:buChar char="•"/>
              <a:defRPr sz="2400"/>
            </a:lvl1pPr>
            <a:lvl2pPr marL="914400" lvl="1" indent="-361950" algn="l">
              <a:lnSpc>
                <a:spcPct val="100000"/>
              </a:lnSpc>
              <a:spcBef>
                <a:spcPts val="500"/>
              </a:spcBef>
              <a:spcAft>
                <a:spcPts val="0"/>
              </a:spcAft>
              <a:buClr>
                <a:schemeClr val="dk1"/>
              </a:buClr>
              <a:buSzPts val="2100"/>
              <a:buChar char="•"/>
              <a:defRPr sz="2100"/>
            </a:lvl2pPr>
            <a:lvl3pPr marL="1371600" lvl="2" indent="-342900" algn="l">
              <a:lnSpc>
                <a:spcPct val="100000"/>
              </a:lnSpc>
              <a:spcBef>
                <a:spcPts val="500"/>
              </a:spcBef>
              <a:spcAft>
                <a:spcPts val="0"/>
              </a:spcAft>
              <a:buClr>
                <a:schemeClr val="dk1"/>
              </a:buClr>
              <a:buSzPts val="1800"/>
              <a:buChar char="•"/>
              <a:defRPr sz="18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06" name="Google Shape;306;p5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500"/>
              </a:spcBef>
              <a:spcAft>
                <a:spcPts val="0"/>
              </a:spcAft>
              <a:buClr>
                <a:schemeClr val="dk1"/>
              </a:buClr>
              <a:buSzPts val="1200"/>
              <a:buNone/>
              <a:defRPr sz="1200"/>
            </a:lvl1pPr>
            <a:lvl2pPr marL="914400" lvl="1" indent="-228600" algn="l">
              <a:lnSpc>
                <a:spcPct val="100000"/>
              </a:lnSpc>
              <a:spcBef>
                <a:spcPts val="500"/>
              </a:spcBef>
              <a:spcAft>
                <a:spcPts val="0"/>
              </a:spcAft>
              <a:buClr>
                <a:schemeClr val="dk1"/>
              </a:buClr>
              <a:buSzPts val="1100"/>
              <a:buNone/>
              <a:defRPr sz="1100"/>
            </a:lvl2pPr>
            <a:lvl3pPr marL="1371600" lvl="2" indent="-228600" algn="l">
              <a:lnSpc>
                <a:spcPct val="100000"/>
              </a:lnSpc>
              <a:spcBef>
                <a:spcPts val="500"/>
              </a:spcBef>
              <a:spcAft>
                <a:spcPts val="0"/>
              </a:spcAft>
              <a:buClr>
                <a:schemeClr val="dk1"/>
              </a:buClr>
              <a:buSzPts val="900"/>
              <a:buNone/>
              <a:defRPr sz="900"/>
            </a:lvl3pPr>
            <a:lvl4pPr marL="1828800" lvl="3" indent="-228600" algn="l">
              <a:lnSpc>
                <a:spcPct val="100000"/>
              </a:lnSpc>
              <a:spcBef>
                <a:spcPts val="400"/>
              </a:spcBef>
              <a:spcAft>
                <a:spcPts val="0"/>
              </a:spcAft>
              <a:buClr>
                <a:schemeClr val="dk1"/>
              </a:buClr>
              <a:buSzPts val="800"/>
              <a:buNone/>
              <a:defRPr sz="800"/>
            </a:lvl4pPr>
            <a:lvl5pPr marL="2286000" lvl="4" indent="-228600" algn="l">
              <a:lnSpc>
                <a:spcPct val="10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07" name="Google Shape;307;p59"/>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08" name="Google Shape;308;p59"/>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09" name="Google Shape;309;p59"/>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0"/>
        <p:cNvGrpSpPr/>
        <p:nvPr/>
      </p:nvGrpSpPr>
      <p:grpSpPr>
        <a:xfrm>
          <a:off x="0" y="0"/>
          <a:ext cx="0" cy="0"/>
          <a:chOff x="0" y="0"/>
          <a:chExt cx="0" cy="0"/>
        </a:xfrm>
      </p:grpSpPr>
      <p:sp>
        <p:nvSpPr>
          <p:cNvPr id="311" name="Google Shape;311;p60"/>
          <p:cNvSpPr txBox="1">
            <a:spLocks noGrp="1"/>
          </p:cNvSpPr>
          <p:nvPr>
            <p:ph type="title"/>
          </p:nvPr>
        </p:nvSpPr>
        <p:spPr>
          <a:xfrm>
            <a:off x="629841" y="342900"/>
            <a:ext cx="2949178" cy="1200150"/>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2400"/>
              <a:buFont typeface="Tahoma"/>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2" name="Google Shape;312;p60"/>
          <p:cNvSpPr>
            <a:spLocks noGrp="1"/>
          </p:cNvSpPr>
          <p:nvPr>
            <p:ph type="pic" idx="2"/>
          </p:nvPr>
        </p:nvSpPr>
        <p:spPr>
          <a:xfrm>
            <a:off x="3887391" y="740570"/>
            <a:ext cx="4629150" cy="3655219"/>
          </a:xfrm>
          <a:prstGeom prst="rect">
            <a:avLst/>
          </a:prstGeom>
          <a:noFill/>
          <a:ln>
            <a:noFill/>
          </a:ln>
        </p:spPr>
      </p:sp>
      <p:sp>
        <p:nvSpPr>
          <p:cNvPr id="313" name="Google Shape;313;p60"/>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500"/>
              </a:spcBef>
              <a:spcAft>
                <a:spcPts val="0"/>
              </a:spcAft>
              <a:buClr>
                <a:schemeClr val="dk1"/>
              </a:buClr>
              <a:buSzPts val="1200"/>
              <a:buNone/>
              <a:defRPr sz="1200"/>
            </a:lvl1pPr>
            <a:lvl2pPr marL="914400" lvl="1" indent="-228600" algn="l">
              <a:lnSpc>
                <a:spcPct val="100000"/>
              </a:lnSpc>
              <a:spcBef>
                <a:spcPts val="500"/>
              </a:spcBef>
              <a:spcAft>
                <a:spcPts val="0"/>
              </a:spcAft>
              <a:buClr>
                <a:schemeClr val="dk1"/>
              </a:buClr>
              <a:buSzPts val="1100"/>
              <a:buNone/>
              <a:defRPr sz="1100"/>
            </a:lvl2pPr>
            <a:lvl3pPr marL="1371600" lvl="2" indent="-228600" algn="l">
              <a:lnSpc>
                <a:spcPct val="100000"/>
              </a:lnSpc>
              <a:spcBef>
                <a:spcPts val="500"/>
              </a:spcBef>
              <a:spcAft>
                <a:spcPts val="0"/>
              </a:spcAft>
              <a:buClr>
                <a:schemeClr val="dk1"/>
              </a:buClr>
              <a:buSzPts val="900"/>
              <a:buNone/>
              <a:defRPr sz="900"/>
            </a:lvl3pPr>
            <a:lvl4pPr marL="1828800" lvl="3" indent="-228600" algn="l">
              <a:lnSpc>
                <a:spcPct val="100000"/>
              </a:lnSpc>
              <a:spcBef>
                <a:spcPts val="400"/>
              </a:spcBef>
              <a:spcAft>
                <a:spcPts val="0"/>
              </a:spcAft>
              <a:buClr>
                <a:schemeClr val="dk1"/>
              </a:buClr>
              <a:buSzPts val="800"/>
              <a:buNone/>
              <a:defRPr sz="800"/>
            </a:lvl4pPr>
            <a:lvl5pPr marL="2286000" lvl="4" indent="-228600" algn="l">
              <a:lnSpc>
                <a:spcPct val="10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14" name="Google Shape;314;p60"/>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15" name="Google Shape;315;p60"/>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16" name="Google Shape;316;p60"/>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7"/>
        <p:cNvGrpSpPr/>
        <p:nvPr/>
      </p:nvGrpSpPr>
      <p:grpSpPr>
        <a:xfrm>
          <a:off x="0" y="0"/>
          <a:ext cx="0" cy="0"/>
          <a:chOff x="0" y="0"/>
          <a:chExt cx="0" cy="0"/>
        </a:xfrm>
      </p:grpSpPr>
      <p:sp>
        <p:nvSpPr>
          <p:cNvPr id="318" name="Google Shape;318;p61"/>
          <p:cNvSpPr txBox="1">
            <a:spLocks noGrp="1"/>
          </p:cNvSpPr>
          <p:nvPr>
            <p:ph type="title"/>
          </p:nvPr>
        </p:nvSpPr>
        <p:spPr>
          <a:xfrm>
            <a:off x="628650" y="273845"/>
            <a:ext cx="7886700" cy="994172"/>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9" name="Google Shape;319;p61"/>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500"/>
              </a:spcBef>
              <a:spcAft>
                <a:spcPts val="0"/>
              </a:spcAft>
              <a:buClr>
                <a:schemeClr val="dk1"/>
              </a:buClr>
              <a:buSzPts val="1400"/>
              <a:buChar char="•"/>
              <a:defRPr/>
            </a:lvl1pPr>
            <a:lvl2pPr marL="914400" lvl="1" indent="-317500" algn="l">
              <a:lnSpc>
                <a:spcPct val="100000"/>
              </a:lnSpc>
              <a:spcBef>
                <a:spcPts val="500"/>
              </a:spcBef>
              <a:spcAft>
                <a:spcPts val="0"/>
              </a:spcAft>
              <a:buClr>
                <a:schemeClr val="dk1"/>
              </a:buClr>
              <a:buSzPts val="1400"/>
              <a:buChar char="•"/>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0" name="Google Shape;320;p61"/>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21" name="Google Shape;321;p61"/>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22" name="Google Shape;322;p61"/>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3"/>
        <p:cNvGrpSpPr/>
        <p:nvPr/>
      </p:nvGrpSpPr>
      <p:grpSpPr>
        <a:xfrm>
          <a:off x="0" y="0"/>
          <a:ext cx="0" cy="0"/>
          <a:chOff x="0" y="0"/>
          <a:chExt cx="0" cy="0"/>
        </a:xfrm>
      </p:grpSpPr>
      <p:sp>
        <p:nvSpPr>
          <p:cNvPr id="324" name="Google Shape;324;p62"/>
          <p:cNvSpPr txBox="1">
            <a:spLocks noGrp="1"/>
          </p:cNvSpPr>
          <p:nvPr>
            <p:ph type="title"/>
          </p:nvPr>
        </p:nvSpPr>
        <p:spPr>
          <a:xfrm rot="5400000">
            <a:off x="5350074" y="1467445"/>
            <a:ext cx="4358879" cy="1971675"/>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5" name="Google Shape;325;p62"/>
          <p:cNvSpPr txBox="1">
            <a:spLocks noGrp="1"/>
          </p:cNvSpPr>
          <p:nvPr>
            <p:ph type="body" idx="1"/>
          </p:nvPr>
        </p:nvSpPr>
        <p:spPr>
          <a:xfrm rot="5400000">
            <a:off x="1349574"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500"/>
              </a:spcBef>
              <a:spcAft>
                <a:spcPts val="0"/>
              </a:spcAft>
              <a:buClr>
                <a:schemeClr val="dk1"/>
              </a:buClr>
              <a:buSzPts val="1400"/>
              <a:buChar char="•"/>
              <a:defRPr/>
            </a:lvl1pPr>
            <a:lvl2pPr marL="914400" lvl="1" indent="-317500" algn="l">
              <a:lnSpc>
                <a:spcPct val="100000"/>
              </a:lnSpc>
              <a:spcBef>
                <a:spcPts val="500"/>
              </a:spcBef>
              <a:spcAft>
                <a:spcPts val="0"/>
              </a:spcAft>
              <a:buClr>
                <a:schemeClr val="dk1"/>
              </a:buClr>
              <a:buSzPts val="1400"/>
              <a:buChar char="•"/>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6" name="Google Shape;326;p62"/>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27" name="Google Shape;327;p62"/>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28" name="Google Shape;328;p62"/>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6" name="Google Shape;136;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7" name="Google Shape;13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8" name="Google Shape;13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9" name="Google Shape;13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Shape 209"/>
        <p:cNvGrpSpPr/>
        <p:nvPr/>
      </p:nvGrpSpPr>
      <p:grpSpPr>
        <a:xfrm>
          <a:off x="0" y="0"/>
          <a:ext cx="0" cy="0"/>
          <a:chOff x="0" y="0"/>
          <a:chExt cx="0" cy="0"/>
        </a:xfrm>
      </p:grpSpPr>
      <p:sp>
        <p:nvSpPr>
          <p:cNvPr id="210" name="Google Shape;210;p39"/>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marR="0" lvl="0" algn="ctr" rtl="0">
              <a:spcBef>
                <a:spcPts val="0"/>
              </a:spcBef>
              <a:spcAft>
                <a:spcPts val="0"/>
              </a:spcAft>
              <a:buClr>
                <a:schemeClr val="dk1"/>
              </a:buClr>
              <a:buSzPts val="3300"/>
              <a:buFont typeface="Tahoma"/>
              <a:buNone/>
              <a:defRPr sz="3300" b="0" i="0" u="none" strike="noStrike" cap="none">
                <a:solidFill>
                  <a:schemeClr val="dk1"/>
                </a:solidFill>
                <a:latin typeface="Tahoma"/>
                <a:ea typeface="Tahoma"/>
                <a:cs typeface="Tahoma"/>
                <a:sym typeface="Tahom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1" name="Google Shape;211;p39"/>
          <p:cNvSpPr txBox="1">
            <a:spLocks noGrp="1"/>
          </p:cNvSpPr>
          <p:nvPr>
            <p:ph type="body" idx="1"/>
          </p:nvPr>
        </p:nvSpPr>
        <p:spPr>
          <a:xfrm>
            <a:off x="457200" y="1200151"/>
            <a:ext cx="8229600" cy="3274094"/>
          </a:xfrm>
          <a:prstGeom prst="rect">
            <a:avLst/>
          </a:prstGeom>
          <a:noFill/>
          <a:ln>
            <a:noFill/>
          </a:ln>
        </p:spPr>
        <p:txBody>
          <a:bodyPr spcFirstLastPara="1" wrap="square" lIns="68575" tIns="34275" rIns="68575" bIns="34275" anchor="t" anchorCtr="0">
            <a:norm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Tahoma"/>
                <a:ea typeface="Tahoma"/>
                <a:cs typeface="Tahoma"/>
                <a:sym typeface="Tahoma"/>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12" name="Google Shape;212;p39"/>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3" name="Google Shape;213;p39"/>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4" name="Google Shape;214;p39"/>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Shape 272"/>
        <p:cNvGrpSpPr/>
        <p:nvPr/>
      </p:nvGrpSpPr>
      <p:grpSpPr>
        <a:xfrm>
          <a:off x="0" y="0"/>
          <a:ext cx="0" cy="0"/>
          <a:chOff x="0" y="0"/>
          <a:chExt cx="0" cy="0"/>
        </a:xfrm>
      </p:grpSpPr>
      <p:sp>
        <p:nvSpPr>
          <p:cNvPr id="273" name="Google Shape;273;p51"/>
          <p:cNvSpPr txBox="1">
            <a:spLocks noGrp="1"/>
          </p:cNvSpPr>
          <p:nvPr>
            <p:ph type="title"/>
          </p:nvPr>
        </p:nvSpPr>
        <p:spPr>
          <a:xfrm>
            <a:off x="628650" y="273845"/>
            <a:ext cx="7886700" cy="994172"/>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lvl1pPr marR="0" lvl="0" algn="ctr" rtl="0">
              <a:lnSpc>
                <a:spcPct val="90000"/>
              </a:lnSpc>
              <a:spcBef>
                <a:spcPts val="0"/>
              </a:spcBef>
              <a:spcAft>
                <a:spcPts val="0"/>
              </a:spcAft>
              <a:buClr>
                <a:schemeClr val="dk1"/>
              </a:buClr>
              <a:buSzPts val="3300"/>
              <a:buFont typeface="Tahoma"/>
              <a:buNone/>
              <a:defRPr sz="3300" b="0" i="0" u="none" strike="noStrike" cap="none">
                <a:solidFill>
                  <a:schemeClr val="dk1"/>
                </a:solidFill>
                <a:latin typeface="Tahoma"/>
                <a:ea typeface="Tahoma"/>
                <a:cs typeface="Tahoma"/>
                <a:sym typeface="Tahom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74" name="Google Shape;274;p5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100000"/>
              </a:lnSpc>
              <a:spcBef>
                <a:spcPts val="500"/>
              </a:spcBef>
              <a:spcAft>
                <a:spcPts val="0"/>
              </a:spcAft>
              <a:buClr>
                <a:schemeClr val="dk1"/>
              </a:buClr>
              <a:buSzPts val="2100"/>
              <a:buFont typeface="Arial"/>
              <a:buChar char="•"/>
              <a:defRPr sz="2100" b="0" i="0" u="none" strike="noStrike" cap="none">
                <a:solidFill>
                  <a:schemeClr val="dk1"/>
                </a:solidFill>
                <a:latin typeface="Tahoma"/>
                <a:ea typeface="Tahoma"/>
                <a:cs typeface="Tahoma"/>
                <a:sym typeface="Tahoma"/>
              </a:defRPr>
            </a:lvl1pPr>
            <a:lvl2pPr marL="914400" marR="0" lvl="1"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2pPr>
            <a:lvl3pPr marL="1371600" marR="0" lvl="2"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hyperlink" Target="https://permitsonoma.org/sonomacountycwpp" TargetMode="External"/><Relationship Id="rId4" Type="http://schemas.openxmlformats.org/officeDocument/2006/relationships/hyperlink" Target="https://arcg.is/mzC4L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permitsonoma.org/sonomacounty-cwp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g"/><Relationship Id="rId4" Type="http://schemas.openxmlformats.org/officeDocument/2006/relationships/image" Target="../media/image31.png"/><Relationship Id="rId9"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hyperlink" Target="mailto:Kim.Batchelder@sonoma-county.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63" descr="Sonoma County landscape, trees, grasses, hills&#10;"/>
          <p:cNvPicPr preferRelativeResize="0"/>
          <p:nvPr/>
        </p:nvPicPr>
        <p:blipFill rotWithShape="1">
          <a:blip r:embed="rId3">
            <a:alphaModFix/>
          </a:blip>
          <a:srcRect/>
          <a:stretch/>
        </p:blipFill>
        <p:spPr>
          <a:xfrm>
            <a:off x="0" y="-971550"/>
            <a:ext cx="9144000" cy="6062472"/>
          </a:xfrm>
          <a:prstGeom prst="rect">
            <a:avLst/>
          </a:prstGeom>
          <a:noFill/>
          <a:ln>
            <a:noFill/>
          </a:ln>
        </p:spPr>
      </p:pic>
      <p:sp>
        <p:nvSpPr>
          <p:cNvPr id="335" name="Google Shape;335;p63">
            <a:extLst>
              <a:ext uri="{C183D7F6-B498-43B3-948B-1728B52AA6E4}">
                <adec:decorative xmlns:adec="http://schemas.microsoft.com/office/drawing/2017/decorative" val="1"/>
              </a:ext>
            </a:extLst>
          </p:cNvPr>
          <p:cNvSpPr/>
          <p:nvPr/>
        </p:nvSpPr>
        <p:spPr>
          <a:xfrm rot="10800000" flipH="1">
            <a:off x="0" y="5164196"/>
            <a:ext cx="9144000" cy="34289"/>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36" name="Google Shape;336;p63"/>
          <p:cNvSpPr txBox="1">
            <a:spLocks noGrp="1"/>
          </p:cNvSpPr>
          <p:nvPr>
            <p:ph type="title" idx="4294967295"/>
          </p:nvPr>
        </p:nvSpPr>
        <p:spPr>
          <a:xfrm>
            <a:off x="464025" y="2114550"/>
            <a:ext cx="8194200" cy="17625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chemeClr val="lt1"/>
                </a:solidFill>
                <a:effectLst/>
                <a:uLnTx/>
                <a:uFillTx/>
                <a:latin typeface="Calibri"/>
                <a:ea typeface="Calibri"/>
                <a:cs typeface="Calibri"/>
                <a:sym typeface="Calibri"/>
              </a:rPr>
              <a:t>Community Outreach Meeting -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chemeClr val="lt1"/>
                </a:solidFill>
                <a:effectLst/>
                <a:uLnTx/>
                <a:uFillTx/>
                <a:latin typeface="Calibri"/>
                <a:ea typeface="Calibri"/>
                <a:cs typeface="Calibri"/>
                <a:sym typeface="Calibri"/>
              </a:rPr>
              <a:t>Vegetation Management &amp; Wildfire Resilience in Sonoma County  </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7" name="Google Shape;337;p63"/>
          <p:cNvSpPr txBox="1"/>
          <p:nvPr/>
        </p:nvSpPr>
        <p:spPr>
          <a:xfrm>
            <a:off x="514350" y="3768551"/>
            <a:ext cx="21147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lt1"/>
                </a:solidFill>
                <a:latin typeface="Calibri"/>
                <a:ea typeface="Calibri"/>
                <a:cs typeface="Calibri"/>
                <a:sym typeface="Calibri"/>
              </a:rPr>
              <a:t>October 26, 2022</a:t>
            </a:r>
            <a:endParaRPr sz="1100"/>
          </a:p>
        </p:txBody>
      </p:sp>
      <p:pic>
        <p:nvPicPr>
          <p:cNvPr id="338" name="Google Shape;338;p63" descr="Sonoma County logo"/>
          <p:cNvPicPr preferRelativeResize="0"/>
          <p:nvPr/>
        </p:nvPicPr>
        <p:blipFill rotWithShape="1">
          <a:blip r:embed="rId4">
            <a:alphaModFix/>
          </a:blip>
          <a:srcRect/>
          <a:stretch/>
        </p:blipFill>
        <p:spPr>
          <a:xfrm>
            <a:off x="3629025" y="228600"/>
            <a:ext cx="1485900" cy="1485900"/>
          </a:xfrm>
          <a:prstGeom prst="rect">
            <a:avLst/>
          </a:prstGeom>
          <a:noFill/>
          <a:ln>
            <a:noFill/>
          </a:ln>
        </p:spPr>
      </p:pic>
      <p:sp>
        <p:nvSpPr>
          <p:cNvPr id="339" name="Google Shape;339;p63"/>
          <p:cNvSpPr txBox="1"/>
          <p:nvPr/>
        </p:nvSpPr>
        <p:spPr>
          <a:xfrm>
            <a:off x="514350" y="4065275"/>
            <a:ext cx="2904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b="1">
                <a:solidFill>
                  <a:schemeClr val="lt1"/>
                </a:solidFill>
                <a:latin typeface="Calibri"/>
                <a:ea typeface="Calibri"/>
                <a:cs typeface="Calibri"/>
                <a:sym typeface="Calibri"/>
              </a:rPr>
              <a:t>Healthy Forests Ad Hoc Committee</a:t>
            </a:r>
            <a:endParaRPr b="1">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2">
            <a:extLst>
              <a:ext uri="{C183D7F6-B498-43B3-948B-1728B52AA6E4}">
                <adec:decorative xmlns:adec="http://schemas.microsoft.com/office/drawing/2017/decorative" val="1"/>
              </a:ext>
            </a:extLst>
          </p:cNvPr>
          <p:cNvSpPr/>
          <p:nvPr/>
        </p:nvSpPr>
        <p:spPr>
          <a:xfrm>
            <a:off x="0" y="0"/>
            <a:ext cx="9144000" cy="82296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6" name="Google Shape;436;p72"/>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Initial Recommendations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7" name="Google Shape;437;p72"/>
          <p:cNvSpPr txBox="1"/>
          <p:nvPr/>
        </p:nvSpPr>
        <p:spPr>
          <a:xfrm>
            <a:off x="0" y="793800"/>
            <a:ext cx="9073200" cy="4334100"/>
          </a:xfrm>
          <a:prstGeom prst="rect">
            <a:avLst/>
          </a:prstGeom>
          <a:noFill/>
          <a:ln>
            <a:noFill/>
          </a:ln>
        </p:spPr>
        <p:txBody>
          <a:bodyPr spcFirstLastPara="1" wrap="square" lIns="68575" tIns="34275" rIns="68575" bIns="34275" anchor="t" anchorCtr="0">
            <a:spAutoFit/>
          </a:bodyPr>
          <a:lstStyle/>
          <a:p>
            <a:pPr marL="685800" marR="0" lvl="1" indent="-342900" algn="l" rtl="0">
              <a:spcBef>
                <a:spcPts val="0"/>
              </a:spcBef>
              <a:spcAft>
                <a:spcPts val="0"/>
              </a:spcAft>
              <a:buClr>
                <a:schemeClr val="dk1"/>
              </a:buClr>
              <a:buSzPts val="2400"/>
              <a:buFont typeface="Noto Sans Symbols"/>
              <a:buChar char="❑"/>
            </a:pPr>
            <a:r>
              <a:rPr lang="en" sz="2400" b="1" i="0" u="none" strike="noStrike" cap="none">
                <a:solidFill>
                  <a:schemeClr val="dk1"/>
                </a:solidFill>
                <a:latin typeface="Calibri"/>
                <a:ea typeface="Calibri"/>
                <a:cs typeface="Calibri"/>
                <a:sym typeface="Calibri"/>
              </a:rPr>
              <a:t>Outreach and Education</a:t>
            </a:r>
            <a:endParaRPr sz="1100"/>
          </a:p>
          <a:p>
            <a:pPr marL="342900" marR="0" lvl="1" indent="0" algn="l" rtl="0">
              <a:spcBef>
                <a:spcPts val="900"/>
              </a:spcBef>
              <a:spcAft>
                <a:spcPts val="0"/>
              </a:spcAft>
              <a:buNone/>
            </a:pPr>
            <a:r>
              <a:rPr lang="en" sz="1500" b="0" i="1" u="none" strike="noStrike" cap="none">
                <a:solidFill>
                  <a:schemeClr val="dk1"/>
                </a:solidFill>
                <a:latin typeface="Calibri"/>
                <a:ea typeface="Calibri"/>
                <a:cs typeface="Calibri"/>
                <a:sym typeface="Calibri"/>
              </a:rPr>
              <a:t>Outreach and education capacity to spearhead communication with landowners, businesses, and residents on actions private individuals can take to reduce fire risk, including dollars specifically allocated for bilingual and equity-focused outreach.</a:t>
            </a:r>
            <a:endParaRPr sz="1100"/>
          </a:p>
          <a:p>
            <a:pPr marL="342900" marR="0" lvl="1" indent="0" algn="l" rtl="0">
              <a:spcBef>
                <a:spcPts val="900"/>
              </a:spcBef>
              <a:spcAft>
                <a:spcPts val="0"/>
              </a:spcAft>
              <a:buNone/>
            </a:pPr>
            <a:r>
              <a:rPr lang="en" sz="1800" b="1" i="0" u="none" strike="noStrike" cap="none">
                <a:solidFill>
                  <a:schemeClr val="dk1"/>
                </a:solidFill>
                <a:latin typeface="Calibri"/>
                <a:ea typeface="Calibri"/>
                <a:cs typeface="Calibri"/>
                <a:sym typeface="Calibri"/>
              </a:rPr>
              <a:t>Recommendations</a:t>
            </a:r>
            <a:endParaRPr sz="1100"/>
          </a:p>
          <a:p>
            <a:pPr marL="685800" lvl="0" indent="-266700" algn="l" rtl="0">
              <a:lnSpc>
                <a:spcPct val="115000"/>
              </a:lnSpc>
              <a:spcBef>
                <a:spcPts val="100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Provide a County website/portal for landowners and resource managers highlighting grant programs, technical assistance providers, best management practices, and other resources available through the County and partners.</a:t>
            </a:r>
            <a:endParaRPr sz="1500">
              <a:solidFill>
                <a:schemeClr val="dk1"/>
              </a:solidFill>
              <a:latin typeface="Calibri"/>
              <a:ea typeface="Calibri"/>
              <a:cs typeface="Calibri"/>
              <a:sym typeface="Calibri"/>
            </a:endParaRPr>
          </a:p>
          <a:p>
            <a:pPr marL="685800" marR="0" lvl="0" indent="-266700" algn="l" rtl="0">
              <a:spcBef>
                <a:spcPts val="100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O</a:t>
            </a:r>
            <a:r>
              <a:rPr lang="en" sz="1500" b="0" i="0" u="none" strike="noStrike">
                <a:solidFill>
                  <a:srgbClr val="000000"/>
                </a:solidFill>
                <a:latin typeface="Calibri"/>
                <a:ea typeface="Calibri"/>
                <a:cs typeface="Calibri"/>
                <a:sym typeface="Calibri"/>
              </a:rPr>
              <a:t>ffer training and outreach programs to build community capacity in project development, CEQA, technical scopes of work for </a:t>
            </a:r>
            <a:r>
              <a:rPr lang="en" sz="1500">
                <a:latin typeface="Calibri"/>
                <a:ea typeface="Calibri"/>
                <a:cs typeface="Calibri"/>
                <a:sym typeface="Calibri"/>
              </a:rPr>
              <a:t>v</a:t>
            </a:r>
            <a:r>
              <a:rPr lang="en" sz="1500" b="0" i="0" u="none" strike="noStrike">
                <a:solidFill>
                  <a:srgbClr val="000000"/>
                </a:solidFill>
                <a:latin typeface="Calibri"/>
                <a:ea typeface="Calibri"/>
                <a:cs typeface="Calibri"/>
                <a:sym typeface="Calibri"/>
              </a:rPr>
              <a:t>egetation </a:t>
            </a:r>
            <a:r>
              <a:rPr lang="en" sz="1500">
                <a:latin typeface="Calibri"/>
                <a:ea typeface="Calibri"/>
                <a:cs typeface="Calibri"/>
                <a:sym typeface="Calibri"/>
              </a:rPr>
              <a:t>m</a:t>
            </a:r>
            <a:r>
              <a:rPr lang="en" sz="1500" b="0" i="0" u="none" strike="noStrike">
                <a:solidFill>
                  <a:srgbClr val="000000"/>
                </a:solidFill>
                <a:latin typeface="Calibri"/>
                <a:ea typeface="Calibri"/>
                <a:cs typeface="Calibri"/>
                <a:sym typeface="Calibri"/>
              </a:rPr>
              <a:t>anagement pre-grant Request for Proposal. </a:t>
            </a:r>
            <a:endParaRPr sz="1500"/>
          </a:p>
          <a:p>
            <a:pPr marL="685800" marR="0" lvl="0" indent="-266700" algn="l" rtl="0">
              <a:spcBef>
                <a:spcPts val="1000"/>
              </a:spcBef>
              <a:spcAft>
                <a:spcPts val="0"/>
              </a:spcAft>
              <a:buClr>
                <a:srgbClr val="000000"/>
              </a:buClr>
              <a:buSzPts val="1500"/>
              <a:buFont typeface="Calibri"/>
              <a:buAutoNum type="arabicPeriod"/>
            </a:pPr>
            <a:r>
              <a:rPr lang="en" sz="1500" b="0" i="0" u="none" strike="noStrike">
                <a:solidFill>
                  <a:srgbClr val="000000"/>
                </a:solidFill>
                <a:latin typeface="Calibri"/>
                <a:ea typeface="Calibri"/>
                <a:cs typeface="Calibri"/>
                <a:sym typeface="Calibri"/>
              </a:rPr>
              <a:t>Provide funding to support Sonoma County Forest Conservation Working Group coordination (Gold Ridge RCD) and Fir</a:t>
            </a:r>
            <a:r>
              <a:rPr lang="en" sz="1500">
                <a:latin typeface="Calibri"/>
                <a:ea typeface="Calibri"/>
                <a:cs typeface="Calibri"/>
                <a:sym typeface="Calibri"/>
              </a:rPr>
              <a:t>e Safe Sonoma.</a:t>
            </a:r>
            <a:endParaRPr sz="1500"/>
          </a:p>
          <a:p>
            <a:pPr marL="685800" marR="0" lvl="0" indent="-266700" algn="l" rtl="0">
              <a:spcBef>
                <a:spcPts val="1000"/>
              </a:spcBef>
              <a:spcAft>
                <a:spcPts val="0"/>
              </a:spcAft>
              <a:buSzPts val="1500"/>
              <a:buFont typeface="Calibri"/>
              <a:buAutoNum type="arabicPeriod"/>
            </a:pPr>
            <a:r>
              <a:rPr lang="en" sz="1500" b="0" i="0" u="none" strike="noStrike">
                <a:solidFill>
                  <a:srgbClr val="000000"/>
                </a:solidFill>
                <a:latin typeface="Calibri"/>
                <a:ea typeface="Calibri"/>
                <a:cs typeface="Calibri"/>
                <a:sym typeface="Calibri"/>
              </a:rPr>
              <a:t>Support </a:t>
            </a:r>
            <a:r>
              <a:rPr lang="en" sz="1500" b="0" i="1" u="none" strike="noStrike">
                <a:solidFill>
                  <a:srgbClr val="000000"/>
                </a:solidFill>
                <a:latin typeface="Calibri"/>
                <a:ea typeface="Calibri"/>
                <a:cs typeface="Calibri"/>
                <a:sym typeface="Calibri"/>
              </a:rPr>
              <a:t>Living with Fire: Sonoma County Forest Management Conference</a:t>
            </a:r>
            <a:r>
              <a:rPr lang="en" sz="1500" b="0" i="0" u="none" strike="noStrike">
                <a:solidFill>
                  <a:srgbClr val="000000"/>
                </a:solidFill>
                <a:latin typeface="Calibri"/>
                <a:ea typeface="Calibri"/>
                <a:cs typeface="Calibri"/>
                <a:sym typeface="Calibri"/>
              </a:rPr>
              <a:t>. (So. Co. Forest Conservation Working Group and UC </a:t>
            </a:r>
            <a:r>
              <a:rPr lang="en" sz="1500">
                <a:latin typeface="Calibri"/>
                <a:ea typeface="Calibri"/>
                <a:cs typeface="Calibri"/>
                <a:sym typeface="Calibri"/>
              </a:rPr>
              <a:t>Cooperative Extension</a:t>
            </a:r>
            <a:r>
              <a:rPr lang="en" sz="1500" b="0" i="0" u="none" strike="noStrike">
                <a:solidFill>
                  <a:srgbClr val="000000"/>
                </a:solidFill>
                <a:latin typeface="Calibri"/>
                <a:ea typeface="Calibri"/>
                <a:cs typeface="Calibri"/>
                <a:sym typeface="Calibri"/>
              </a:rPr>
              <a:t>)</a:t>
            </a:r>
            <a:endParaRPr sz="1500"/>
          </a:p>
        </p:txBody>
      </p:sp>
      <p:pic>
        <p:nvPicPr>
          <p:cNvPr id="438" name="Google Shape;438;p72"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73">
            <a:extLst>
              <a:ext uri="{C183D7F6-B498-43B3-948B-1728B52AA6E4}">
                <adec:decorative xmlns:adec="http://schemas.microsoft.com/office/drawing/2017/decorative" val="1"/>
              </a:ext>
            </a:extLst>
          </p:cNvPr>
          <p:cNvSpPr/>
          <p:nvPr/>
        </p:nvSpPr>
        <p:spPr>
          <a:xfrm>
            <a:off x="0" y="0"/>
            <a:ext cx="9144000" cy="82296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5" name="Google Shape;445;p73"/>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Initial Recommendations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6" name="Google Shape;446;p73"/>
          <p:cNvSpPr txBox="1"/>
          <p:nvPr/>
        </p:nvSpPr>
        <p:spPr>
          <a:xfrm>
            <a:off x="0" y="819175"/>
            <a:ext cx="8991900" cy="4119900"/>
          </a:xfrm>
          <a:prstGeom prst="rect">
            <a:avLst/>
          </a:prstGeom>
          <a:noFill/>
          <a:ln>
            <a:noFill/>
          </a:ln>
        </p:spPr>
        <p:txBody>
          <a:bodyPr spcFirstLastPara="1" wrap="square" lIns="68575" tIns="34275" rIns="68575" bIns="34275" anchor="t" anchorCtr="0">
            <a:spAutoFit/>
          </a:bodyPr>
          <a:lstStyle/>
          <a:p>
            <a:pPr marL="685800" marR="0" lvl="1" indent="-342900" algn="l" rtl="0">
              <a:spcBef>
                <a:spcPts val="0"/>
              </a:spcBef>
              <a:spcAft>
                <a:spcPts val="0"/>
              </a:spcAft>
              <a:buClr>
                <a:schemeClr val="dk1"/>
              </a:buClr>
              <a:buSzPts val="2400"/>
              <a:buFont typeface="Noto Sans Symbols"/>
              <a:buChar char="❑"/>
            </a:pPr>
            <a:r>
              <a:rPr lang="en" sz="2400" b="1" i="0" u="none" strike="noStrike" cap="none">
                <a:solidFill>
                  <a:schemeClr val="dk1"/>
                </a:solidFill>
                <a:latin typeface="Calibri"/>
                <a:ea typeface="Calibri"/>
                <a:cs typeface="Calibri"/>
                <a:sym typeface="Calibri"/>
              </a:rPr>
              <a:t>Data, </a:t>
            </a:r>
            <a:r>
              <a:rPr lang="en" sz="2400" b="1" i="0" u="none" strike="noStrike" cap="none">
                <a:solidFill>
                  <a:srgbClr val="FF0000"/>
                </a:solidFill>
                <a:latin typeface="Calibri"/>
                <a:ea typeface="Calibri"/>
                <a:cs typeface="Calibri"/>
                <a:sym typeface="Calibri"/>
              </a:rPr>
              <a:t>Prioritization,</a:t>
            </a:r>
            <a:r>
              <a:rPr lang="en" sz="2400" b="1" i="0" u="none" strike="noStrike" cap="none">
                <a:solidFill>
                  <a:schemeClr val="dk1"/>
                </a:solidFill>
                <a:latin typeface="Calibri"/>
                <a:ea typeface="Calibri"/>
                <a:cs typeface="Calibri"/>
                <a:sym typeface="Calibri"/>
              </a:rPr>
              <a:t> Planning and Mapping</a:t>
            </a:r>
            <a:endParaRPr sz="1100"/>
          </a:p>
          <a:p>
            <a:pPr marL="342900" marR="0" lvl="1" indent="0" algn="l" rtl="0">
              <a:spcBef>
                <a:spcPts val="900"/>
              </a:spcBef>
              <a:spcAft>
                <a:spcPts val="0"/>
              </a:spcAft>
              <a:buNone/>
            </a:pPr>
            <a:r>
              <a:rPr lang="en" sz="1500" i="1">
                <a:solidFill>
                  <a:schemeClr val="dk1"/>
                </a:solidFill>
                <a:latin typeface="Calibri"/>
                <a:ea typeface="Calibri"/>
                <a:cs typeface="Calibri"/>
                <a:sym typeface="Calibri"/>
              </a:rPr>
              <a:t>Collect and analyze best available d</a:t>
            </a:r>
            <a:r>
              <a:rPr lang="en" sz="1500" b="0" i="1" u="none" strike="noStrike" cap="none">
                <a:solidFill>
                  <a:schemeClr val="dk1"/>
                </a:solidFill>
                <a:latin typeface="Calibri"/>
                <a:ea typeface="Calibri"/>
                <a:cs typeface="Calibri"/>
                <a:sym typeface="Calibri"/>
              </a:rPr>
              <a:t>ata, mapping, and planning efforts that expand on the County’s Community Wildfire Protection Plan and other key data-collection initiatives to inform smart decision-making throughout the county.</a:t>
            </a:r>
            <a:endParaRPr sz="1100"/>
          </a:p>
          <a:p>
            <a:pPr marL="342900" marR="0" lvl="1" indent="0" algn="l" rtl="0">
              <a:spcBef>
                <a:spcPts val="900"/>
              </a:spcBef>
              <a:spcAft>
                <a:spcPts val="0"/>
              </a:spcAft>
              <a:buNone/>
            </a:pPr>
            <a:r>
              <a:rPr lang="en" sz="1800" b="1" i="0" u="none" strike="noStrike" cap="none">
                <a:solidFill>
                  <a:schemeClr val="dk1"/>
                </a:solidFill>
                <a:latin typeface="Calibri"/>
                <a:ea typeface="Calibri"/>
                <a:cs typeface="Calibri"/>
                <a:sym typeface="Calibri"/>
              </a:rPr>
              <a:t>Recommendations:</a:t>
            </a:r>
            <a:endParaRPr sz="1100"/>
          </a:p>
          <a:p>
            <a:pPr marL="685800" marR="0" lvl="1" indent="-336550" algn="l" rtl="0">
              <a:spcBef>
                <a:spcPts val="500"/>
              </a:spcBef>
              <a:spcAft>
                <a:spcPts val="0"/>
              </a:spcAft>
              <a:buClr>
                <a:srgbClr val="000000"/>
              </a:buClr>
              <a:buSzPts val="1500"/>
              <a:buFont typeface="Calibri"/>
              <a:buAutoNum type="arabicPeriod"/>
            </a:pPr>
            <a:r>
              <a:rPr lang="en" sz="1500">
                <a:latin typeface="Calibri"/>
                <a:ea typeface="Calibri"/>
                <a:cs typeface="Calibri"/>
                <a:sym typeface="Calibri"/>
              </a:rPr>
              <a:t>Complete </a:t>
            </a:r>
            <a:r>
              <a:rPr lang="en" sz="1500" b="0" i="0" u="none" strike="noStrike" cap="none">
                <a:solidFill>
                  <a:srgbClr val="000000"/>
                </a:solidFill>
                <a:latin typeface="Calibri"/>
                <a:ea typeface="Calibri"/>
                <a:cs typeface="Calibri"/>
                <a:sym typeface="Calibri"/>
              </a:rPr>
              <a:t>LiDAR update and reevaluate and analyze change </a:t>
            </a:r>
            <a:r>
              <a:rPr lang="en" sz="1500">
                <a:latin typeface="Calibri"/>
                <a:ea typeface="Calibri"/>
                <a:cs typeface="Calibri"/>
                <a:sym typeface="Calibri"/>
              </a:rPr>
              <a:t>in</a:t>
            </a:r>
            <a:r>
              <a:rPr lang="en" sz="1500" b="0" i="0" u="none" strike="noStrike" cap="none">
                <a:solidFill>
                  <a:srgbClr val="000000"/>
                </a:solidFill>
                <a:latin typeface="Calibri"/>
                <a:ea typeface="Calibri"/>
                <a:cs typeface="Calibri"/>
                <a:sym typeface="Calibri"/>
              </a:rPr>
              <a:t> vegetation trends. </a:t>
            </a:r>
            <a:endParaRPr sz="1100"/>
          </a:p>
          <a:p>
            <a:pPr marL="685800" marR="0" lvl="1" indent="-241300" algn="l" rtl="0">
              <a:spcBef>
                <a:spcPts val="0"/>
              </a:spcBef>
              <a:spcAft>
                <a:spcPts val="0"/>
              </a:spcAft>
              <a:buClr>
                <a:schemeClr val="dk1"/>
              </a:buClr>
              <a:buSzPts val="1500"/>
              <a:buFont typeface="Calibri"/>
              <a:buNone/>
            </a:pPr>
            <a:endParaRPr sz="1300" b="0" i="0" u="none" strike="noStrike" cap="none">
              <a:solidFill>
                <a:srgbClr val="000000"/>
              </a:solidFill>
              <a:latin typeface="Calibri"/>
              <a:ea typeface="Calibri"/>
              <a:cs typeface="Calibri"/>
              <a:sym typeface="Calibri"/>
            </a:endParaRPr>
          </a:p>
          <a:p>
            <a:pPr marL="685800" marR="0" lvl="1" indent="-336550" algn="l" rtl="0">
              <a:spcBef>
                <a:spcPts val="0"/>
              </a:spcBef>
              <a:spcAft>
                <a:spcPts val="0"/>
              </a:spcAft>
              <a:buClr>
                <a:srgbClr val="FF0000"/>
              </a:buClr>
              <a:buSzPts val="1500"/>
              <a:buFont typeface="Calibri"/>
              <a:buAutoNum type="arabicPeriod"/>
            </a:pPr>
            <a:r>
              <a:rPr lang="en" sz="1500" b="0" i="0" u="none" strike="noStrike" cap="none">
                <a:solidFill>
                  <a:srgbClr val="FF0000"/>
                </a:solidFill>
                <a:latin typeface="Calibri"/>
                <a:ea typeface="Calibri"/>
                <a:cs typeface="Calibri"/>
                <a:sym typeface="Calibri"/>
              </a:rPr>
              <a:t>SONOMA WATER / UCCE: </a:t>
            </a:r>
            <a:r>
              <a:rPr lang="en" sz="1500" b="0" i="0" u="none" strike="noStrike" cap="none">
                <a:solidFill>
                  <a:srgbClr val="000000"/>
                </a:solidFill>
                <a:latin typeface="Calibri"/>
                <a:ea typeface="Calibri"/>
                <a:cs typeface="Calibri"/>
                <a:sym typeface="Calibri"/>
              </a:rPr>
              <a:t>Use </a:t>
            </a:r>
            <a:r>
              <a:rPr lang="en" sz="1500" b="1" i="0" u="none" strike="noStrike" cap="none">
                <a:solidFill>
                  <a:srgbClr val="000000"/>
                </a:solidFill>
                <a:latin typeface="Calibri"/>
                <a:ea typeface="Calibri"/>
                <a:cs typeface="Calibri"/>
                <a:sym typeface="Calibri"/>
              </a:rPr>
              <a:t>Wildfire Resilience Planner</a:t>
            </a:r>
            <a:r>
              <a:rPr lang="en" sz="1500" b="0" i="0" u="none" strike="noStrike" cap="none">
                <a:solidFill>
                  <a:srgbClr val="000000"/>
                </a:solidFill>
                <a:latin typeface="Calibri"/>
                <a:ea typeface="Calibri"/>
                <a:cs typeface="Calibri"/>
                <a:sym typeface="Calibri"/>
              </a:rPr>
              <a:t> tool to assist in selecting sites and projects that meet a high level of parameters and criteria. </a:t>
            </a:r>
            <a:endParaRPr sz="1100"/>
          </a:p>
          <a:p>
            <a:pPr marL="685800" marR="0" lvl="1" indent="-241300" algn="l" rtl="0">
              <a:spcBef>
                <a:spcPts val="0"/>
              </a:spcBef>
              <a:spcAft>
                <a:spcPts val="0"/>
              </a:spcAft>
              <a:buClr>
                <a:schemeClr val="dk1"/>
              </a:buClr>
              <a:buSzPts val="1500"/>
              <a:buFont typeface="Calibri"/>
              <a:buNone/>
            </a:pPr>
            <a:endParaRPr sz="1300" b="0" i="0" u="none" strike="noStrike" cap="none">
              <a:solidFill>
                <a:srgbClr val="000000"/>
              </a:solidFill>
              <a:latin typeface="Calibri"/>
              <a:ea typeface="Calibri"/>
              <a:cs typeface="Calibri"/>
              <a:sym typeface="Calibri"/>
            </a:endParaRPr>
          </a:p>
          <a:p>
            <a:pPr marL="685800" marR="0" lvl="1" indent="-336550" algn="l" rtl="0">
              <a:spcBef>
                <a:spcPts val="0"/>
              </a:spcBef>
              <a:spcAft>
                <a:spcPts val="0"/>
              </a:spcAft>
              <a:buClr>
                <a:srgbClr val="000000"/>
              </a:buClr>
              <a:buSzPts val="1500"/>
              <a:buFont typeface="Calibri"/>
              <a:buAutoNum type="arabicPeriod"/>
            </a:pPr>
            <a:r>
              <a:rPr lang="en" sz="1500" b="0" i="0" u="none" strike="noStrike" cap="none">
                <a:solidFill>
                  <a:srgbClr val="000000"/>
                </a:solidFill>
                <a:latin typeface="Calibri"/>
                <a:ea typeface="Calibri"/>
                <a:cs typeface="Calibri"/>
                <a:sym typeface="Calibri"/>
              </a:rPr>
              <a:t>Sync the Sonoma County </a:t>
            </a:r>
            <a:r>
              <a:rPr lang="en" sz="1500" b="1" i="0" u="none" strike="noStrike" cap="none">
                <a:solidFill>
                  <a:srgbClr val="000000"/>
                </a:solidFill>
                <a:latin typeface="Calibri"/>
                <a:ea typeface="Calibri"/>
                <a:cs typeface="Calibri"/>
                <a:sym typeface="Calibri"/>
              </a:rPr>
              <a:t>CWPP </a:t>
            </a:r>
            <a:r>
              <a:rPr lang="en" sz="1500" b="1" i="0" u="none" strike="noStrike" cap="none">
                <a:solidFill>
                  <a:srgbClr val="000000"/>
                </a:solidFill>
                <a:highlight>
                  <a:schemeClr val="lt1"/>
                </a:highlight>
                <a:latin typeface="Calibri"/>
                <a:ea typeface="Calibri"/>
                <a:cs typeface="Calibri"/>
                <a:sym typeface="Calibri"/>
              </a:rPr>
              <a:t>Project Entry Tool</a:t>
            </a:r>
            <a:r>
              <a:rPr lang="en" sz="1500" b="1" i="0" u="none" strike="noStrike" cap="none">
                <a:solidFill>
                  <a:srgbClr val="000000"/>
                </a:solidFill>
                <a:latin typeface="Calibri"/>
                <a:ea typeface="Calibri"/>
                <a:cs typeface="Calibri"/>
                <a:sym typeface="Calibri"/>
              </a:rPr>
              <a:t> </a:t>
            </a:r>
            <a:r>
              <a:rPr lang="en" sz="1500" b="0" i="0" u="none" strike="noStrike" cap="none">
                <a:solidFill>
                  <a:srgbClr val="000000"/>
                </a:solidFill>
                <a:latin typeface="Calibri"/>
                <a:ea typeface="Calibri"/>
                <a:cs typeface="Calibri"/>
                <a:sym typeface="Calibri"/>
              </a:rPr>
              <a:t>with the </a:t>
            </a:r>
            <a:r>
              <a:rPr lang="en" sz="1500" b="1" i="0" u="none" strike="noStrike" cap="none">
                <a:solidFill>
                  <a:srgbClr val="000000"/>
                </a:solidFill>
                <a:latin typeface="Calibri"/>
                <a:ea typeface="Calibri"/>
                <a:cs typeface="Calibri"/>
                <a:sym typeface="Calibri"/>
              </a:rPr>
              <a:t>Wildfire Resilience Planner</a:t>
            </a:r>
            <a:r>
              <a:rPr lang="en" sz="1500" b="0" i="0" u="none" strike="noStrike" cap="none">
                <a:solidFill>
                  <a:srgbClr val="000000"/>
                </a:solidFill>
                <a:latin typeface="Calibri"/>
                <a:ea typeface="Calibri"/>
                <a:cs typeface="Calibri"/>
                <a:sym typeface="Calibri"/>
              </a:rPr>
              <a:t> (WRP) </a:t>
            </a:r>
            <a:endParaRPr sz="1500" b="0" i="0" u="none" strike="noStrike" cap="none">
              <a:solidFill>
                <a:srgbClr val="000000"/>
              </a:solidFill>
              <a:latin typeface="Calibri"/>
              <a:ea typeface="Calibri"/>
              <a:cs typeface="Calibri"/>
              <a:sym typeface="Calibri"/>
            </a:endParaRPr>
          </a:p>
          <a:p>
            <a:pPr marL="685800" marR="0" lvl="1" indent="-241300" algn="l" rtl="0">
              <a:spcBef>
                <a:spcPts val="0"/>
              </a:spcBef>
              <a:spcAft>
                <a:spcPts val="0"/>
              </a:spcAft>
              <a:buClr>
                <a:schemeClr val="dk1"/>
              </a:buClr>
              <a:buSzPts val="1500"/>
              <a:buFont typeface="Calibri"/>
              <a:buNone/>
            </a:pPr>
            <a:endParaRPr sz="1300" b="0" i="0" u="none" strike="noStrike" cap="none">
              <a:solidFill>
                <a:srgbClr val="000000"/>
              </a:solidFill>
              <a:latin typeface="Calibri"/>
              <a:ea typeface="Calibri"/>
              <a:cs typeface="Calibri"/>
              <a:sym typeface="Calibri"/>
            </a:endParaRPr>
          </a:p>
          <a:p>
            <a:pPr marL="685800" marR="0" lvl="1" indent="-336550" algn="l" rtl="0">
              <a:spcBef>
                <a:spcPts val="0"/>
              </a:spcBef>
              <a:spcAft>
                <a:spcPts val="0"/>
              </a:spcAft>
              <a:buClr>
                <a:srgbClr val="FF0000"/>
              </a:buClr>
              <a:buSzPts val="1500"/>
              <a:buFont typeface="Calibri"/>
              <a:buAutoNum type="arabicPeriod"/>
            </a:pPr>
            <a:r>
              <a:rPr lang="en" sz="1500" b="0" i="0" u="none" strike="noStrike" cap="none">
                <a:solidFill>
                  <a:srgbClr val="FF0000"/>
                </a:solidFill>
                <a:latin typeface="Calibri"/>
                <a:ea typeface="Calibri"/>
                <a:cs typeface="Calibri"/>
                <a:sym typeface="Calibri"/>
              </a:rPr>
              <a:t>PERMIT SONOMA: </a:t>
            </a:r>
            <a:r>
              <a:rPr lang="en" sz="1500" b="0" i="0" u="none" strike="noStrike" cap="none">
                <a:solidFill>
                  <a:srgbClr val="000000"/>
                </a:solidFill>
                <a:latin typeface="Calibri"/>
                <a:ea typeface="Calibri"/>
                <a:cs typeface="Calibri"/>
                <a:sym typeface="Calibri"/>
              </a:rPr>
              <a:t>Complete and approve Sonoma County CWPP</a:t>
            </a:r>
            <a:r>
              <a:rPr lang="en" sz="1500" i="0" u="none" strike="noStrike" cap="none">
                <a:solidFill>
                  <a:srgbClr val="000000"/>
                </a:solidFill>
                <a:latin typeface="Calibri"/>
                <a:ea typeface="Calibri"/>
                <a:cs typeface="Calibri"/>
                <a:sym typeface="Calibri"/>
              </a:rPr>
              <a:t> </a:t>
            </a:r>
            <a:r>
              <a:rPr lang="en" sz="1500">
                <a:solidFill>
                  <a:schemeClr val="dk1"/>
                </a:solidFill>
                <a:highlight>
                  <a:schemeClr val="lt1"/>
                </a:highlight>
                <a:latin typeface="Calibri"/>
                <a:ea typeface="Calibri"/>
                <a:cs typeface="Calibri"/>
                <a:sym typeface="Calibri"/>
              </a:rPr>
              <a:t>and modify Project Entry Tool to include two project types: House-Out and Landscape-In.</a:t>
            </a:r>
            <a:r>
              <a:rPr lang="en" sz="1500" i="0" u="none" strike="noStrike" cap="none">
                <a:solidFill>
                  <a:srgbClr val="000000"/>
                </a:solidFill>
                <a:highlight>
                  <a:schemeClr val="lt1"/>
                </a:highlight>
                <a:latin typeface="Calibri"/>
                <a:ea typeface="Calibri"/>
                <a:cs typeface="Calibri"/>
                <a:sym typeface="Calibri"/>
              </a:rPr>
              <a:t> </a:t>
            </a:r>
            <a:br>
              <a:rPr lang="en" sz="1500" i="0" u="none" strike="noStrike" cap="none">
                <a:solidFill>
                  <a:srgbClr val="000000"/>
                </a:solidFill>
                <a:highlight>
                  <a:schemeClr val="lt1"/>
                </a:highlight>
                <a:latin typeface="Calibri"/>
                <a:ea typeface="Calibri"/>
                <a:cs typeface="Calibri"/>
                <a:sym typeface="Calibri"/>
              </a:rPr>
            </a:br>
            <a:endParaRPr sz="1300" strike="sngStrike">
              <a:highlight>
                <a:schemeClr val="lt1"/>
              </a:highlight>
              <a:latin typeface="Calibri"/>
              <a:ea typeface="Calibri"/>
              <a:cs typeface="Calibri"/>
              <a:sym typeface="Calibri"/>
            </a:endParaRPr>
          </a:p>
          <a:p>
            <a:pPr marL="0" marR="0" lvl="1" indent="0" algn="l" rtl="0">
              <a:spcBef>
                <a:spcPts val="0"/>
              </a:spcBef>
              <a:spcAft>
                <a:spcPts val="0"/>
              </a:spcAft>
              <a:buNone/>
            </a:pPr>
            <a:r>
              <a:rPr lang="en" sz="1500">
                <a:latin typeface="Calibri"/>
                <a:ea typeface="Calibri"/>
                <a:cs typeface="Calibri"/>
                <a:sym typeface="Calibri"/>
              </a:rPr>
              <a:t>       5.     </a:t>
            </a:r>
            <a:r>
              <a:rPr lang="en" sz="1500" b="0" i="0" u="none" strike="noStrike" cap="none">
                <a:solidFill>
                  <a:srgbClr val="000000"/>
                </a:solidFill>
                <a:latin typeface="Calibri"/>
                <a:ea typeface="Calibri"/>
                <a:cs typeface="Calibri"/>
                <a:sym typeface="Calibri"/>
              </a:rPr>
              <a:t>Create a Technical Advisory Committee specifically for Ho</a:t>
            </a:r>
            <a:r>
              <a:rPr lang="en" sz="1500">
                <a:latin typeface="Calibri"/>
                <a:ea typeface="Calibri"/>
                <a:cs typeface="Calibri"/>
                <a:sym typeface="Calibri"/>
              </a:rPr>
              <a:t>us</a:t>
            </a:r>
            <a:r>
              <a:rPr lang="en" sz="1500" b="0" i="0" u="none" strike="noStrike" cap="none">
                <a:solidFill>
                  <a:srgbClr val="000000"/>
                </a:solidFill>
                <a:latin typeface="Calibri"/>
                <a:ea typeface="Calibri"/>
                <a:cs typeface="Calibri"/>
                <a:sym typeface="Calibri"/>
              </a:rPr>
              <a:t>e</a:t>
            </a:r>
            <a:r>
              <a:rPr lang="en" sz="1500">
                <a:latin typeface="Calibri"/>
                <a:ea typeface="Calibri"/>
                <a:cs typeface="Calibri"/>
                <a:sym typeface="Calibri"/>
              </a:rPr>
              <a:t>-</a:t>
            </a:r>
            <a:r>
              <a:rPr lang="en" sz="1500" b="0" i="0" u="none" strike="noStrike" cap="none">
                <a:solidFill>
                  <a:srgbClr val="000000"/>
                </a:solidFill>
                <a:latin typeface="Calibri"/>
                <a:ea typeface="Calibri"/>
                <a:cs typeface="Calibri"/>
                <a:sym typeface="Calibri"/>
              </a:rPr>
              <a:t>Out. </a:t>
            </a:r>
            <a:endParaRPr sz="1500" b="0" i="0" u="none" strike="noStrike" cap="none">
              <a:solidFill>
                <a:srgbClr val="000000"/>
              </a:solidFill>
              <a:latin typeface="Calibri"/>
              <a:ea typeface="Calibri"/>
              <a:cs typeface="Calibri"/>
              <a:sym typeface="Calibri"/>
            </a:endParaRPr>
          </a:p>
        </p:txBody>
      </p:sp>
      <p:pic>
        <p:nvPicPr>
          <p:cNvPr id="447" name="Google Shape;447;p73"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74" descr="Wildfire Hazrad model Tukman Geospatial map"/>
          <p:cNvPicPr preferRelativeResize="0"/>
          <p:nvPr/>
        </p:nvPicPr>
        <p:blipFill rotWithShape="1">
          <a:blip r:embed="rId3">
            <a:alphaModFix/>
          </a:blip>
          <a:srcRect l="36443" t="12503"/>
          <a:stretch/>
        </p:blipFill>
        <p:spPr>
          <a:xfrm>
            <a:off x="4644425" y="222925"/>
            <a:ext cx="3076948" cy="2382525"/>
          </a:xfrm>
          <a:prstGeom prst="rect">
            <a:avLst/>
          </a:prstGeom>
          <a:noFill/>
          <a:ln w="9525" cap="flat" cmpd="sng">
            <a:solidFill>
              <a:schemeClr val="dk2"/>
            </a:solidFill>
            <a:prstDash val="solid"/>
            <a:round/>
            <a:headEnd type="none" w="sm" len="sm"/>
            <a:tailEnd type="none" w="sm" len="sm"/>
          </a:ln>
        </p:spPr>
      </p:pic>
      <p:pic>
        <p:nvPicPr>
          <p:cNvPr id="453" name="Google Shape;453;p74" descr="Asset Prioritization Model map"/>
          <p:cNvPicPr preferRelativeResize="0"/>
          <p:nvPr/>
        </p:nvPicPr>
        <p:blipFill rotWithShape="1">
          <a:blip r:embed="rId4">
            <a:alphaModFix/>
          </a:blip>
          <a:srcRect/>
          <a:stretch/>
        </p:blipFill>
        <p:spPr>
          <a:xfrm>
            <a:off x="241500" y="222925"/>
            <a:ext cx="4186962" cy="2419350"/>
          </a:xfrm>
          <a:prstGeom prst="rect">
            <a:avLst/>
          </a:prstGeom>
          <a:noFill/>
          <a:ln w="9525" cap="flat" cmpd="sng">
            <a:solidFill>
              <a:srgbClr val="000000"/>
            </a:solidFill>
            <a:prstDash val="solid"/>
            <a:round/>
            <a:headEnd type="none" w="sm" len="sm"/>
            <a:tailEnd type="none" w="sm" len="sm"/>
          </a:ln>
        </p:spPr>
      </p:pic>
      <p:sp>
        <p:nvSpPr>
          <p:cNvPr id="454" name="Google Shape;454;p74"/>
          <p:cNvSpPr txBox="1">
            <a:spLocks noGrp="1"/>
          </p:cNvSpPr>
          <p:nvPr>
            <p:ph type="title" idx="4294967295"/>
          </p:nvPr>
        </p:nvSpPr>
        <p:spPr>
          <a:xfrm>
            <a:off x="1755825" y="1931800"/>
            <a:ext cx="2227500" cy="400200"/>
          </a:xfrm>
          <a:prstGeom prst="rect">
            <a:avLst/>
          </a:prstGeom>
          <a:solidFill>
            <a:schemeClr val="lt1"/>
          </a:solidFill>
          <a:ln w="9525" cap="flat" cmpd="sng">
            <a:solidFill>
              <a:srgbClr val="000000"/>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dk1"/>
                </a:solidFill>
                <a:effectLst/>
                <a:uLnTx/>
                <a:uFillTx/>
                <a:latin typeface="Calibri"/>
                <a:ea typeface="Calibri"/>
                <a:cs typeface="Calibri"/>
                <a:sym typeface="Calibri"/>
              </a:rPr>
              <a:t>Asset Prioritization Model</a:t>
            </a:r>
          </a:p>
        </p:txBody>
      </p:sp>
      <p:sp>
        <p:nvSpPr>
          <p:cNvPr id="455" name="Google Shape;455;p74"/>
          <p:cNvSpPr txBox="1"/>
          <p:nvPr/>
        </p:nvSpPr>
        <p:spPr>
          <a:xfrm>
            <a:off x="6629300" y="805900"/>
            <a:ext cx="1840200" cy="61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a:solidFill>
                  <a:schemeClr val="dk1"/>
                </a:solidFill>
                <a:latin typeface="Calibri"/>
                <a:ea typeface="Calibri"/>
                <a:cs typeface="Calibri"/>
                <a:sym typeface="Calibri"/>
              </a:rPr>
              <a:t>Wildfire Hazard Model</a:t>
            </a:r>
            <a:endParaRPr>
              <a:solidFill>
                <a:schemeClr val="dk1"/>
              </a:solidFill>
              <a:latin typeface="Calibri"/>
              <a:ea typeface="Calibri"/>
              <a:cs typeface="Calibri"/>
              <a:sym typeface="Calibri"/>
            </a:endParaRPr>
          </a:p>
          <a:p>
            <a:pPr marL="0" marR="0" lvl="0" indent="0" algn="ctr" rtl="0">
              <a:spcBef>
                <a:spcPts val="0"/>
              </a:spcBef>
              <a:spcAft>
                <a:spcPts val="0"/>
              </a:spcAft>
              <a:buNone/>
            </a:pPr>
            <a:r>
              <a:rPr lang="en">
                <a:solidFill>
                  <a:schemeClr val="dk1"/>
                </a:solidFill>
                <a:latin typeface="Calibri"/>
                <a:ea typeface="Calibri"/>
                <a:cs typeface="Calibri"/>
                <a:sym typeface="Calibri"/>
              </a:rPr>
              <a:t>(Tukman Geospatial)</a:t>
            </a:r>
            <a:endParaRPr>
              <a:solidFill>
                <a:schemeClr val="dk1"/>
              </a:solidFill>
              <a:latin typeface="Calibri"/>
              <a:ea typeface="Calibri"/>
              <a:cs typeface="Calibri"/>
              <a:sym typeface="Calibri"/>
            </a:endParaRPr>
          </a:p>
        </p:txBody>
      </p:sp>
      <p:pic>
        <p:nvPicPr>
          <p:cNvPr id="456" name="Google Shape;456;p74" descr="Sonoma County Wildfire Resilience Planner map"/>
          <p:cNvPicPr preferRelativeResize="0"/>
          <p:nvPr/>
        </p:nvPicPr>
        <p:blipFill rotWithShape="1">
          <a:blip r:embed="rId5">
            <a:alphaModFix/>
          </a:blip>
          <a:srcRect b="5633"/>
          <a:stretch/>
        </p:blipFill>
        <p:spPr>
          <a:xfrm>
            <a:off x="1326325" y="2706938"/>
            <a:ext cx="4186952" cy="2347474"/>
          </a:xfrm>
          <a:prstGeom prst="rect">
            <a:avLst/>
          </a:prstGeom>
          <a:noFill/>
          <a:ln w="9525" cap="flat" cmpd="sng">
            <a:solidFill>
              <a:schemeClr val="dk2"/>
            </a:solidFill>
            <a:prstDash val="solid"/>
            <a:round/>
            <a:headEnd type="none" w="sm" len="sm"/>
            <a:tailEnd type="none" w="sm" len="sm"/>
          </a:ln>
        </p:spPr>
      </p:pic>
      <p:pic>
        <p:nvPicPr>
          <p:cNvPr id="457" name="Google Shape;457;p7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975412">
            <a:off x="5461759" y="2735764"/>
            <a:ext cx="1588880" cy="2159099"/>
          </a:xfrm>
          <a:prstGeom prst="rect">
            <a:avLst/>
          </a:prstGeom>
          <a:noFill/>
          <a:ln w="9525" cap="flat" cmpd="sng">
            <a:solidFill>
              <a:srgbClr val="595959"/>
            </a:solidFill>
            <a:prstDash val="solid"/>
            <a:round/>
            <a:headEnd type="none" w="sm" len="sm"/>
            <a:tailEnd type="none" w="sm" len="sm"/>
          </a:ln>
        </p:spPr>
      </p:pic>
      <p:pic>
        <p:nvPicPr>
          <p:cNvPr id="458" name="Google Shape;458;p74">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rot="-1485875">
            <a:off x="6031660" y="2567342"/>
            <a:ext cx="1598103" cy="2161142"/>
          </a:xfrm>
          <a:prstGeom prst="rect">
            <a:avLst/>
          </a:prstGeom>
          <a:noFill/>
          <a:ln w="9525" cap="flat" cmpd="sng">
            <a:solidFill>
              <a:srgbClr val="595959"/>
            </a:solidFill>
            <a:prstDash val="solid"/>
            <a:round/>
            <a:headEnd type="none" w="sm" len="sm"/>
            <a:tailEnd type="none" w="sm" len="sm"/>
          </a:ln>
        </p:spPr>
      </p:pic>
      <p:pic>
        <p:nvPicPr>
          <p:cNvPr id="459" name="Google Shape;459;p74">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rot="-563570">
            <a:off x="6498346" y="2620402"/>
            <a:ext cx="1859106" cy="2387400"/>
          </a:xfrm>
          <a:prstGeom prst="rect">
            <a:avLst/>
          </a:prstGeom>
          <a:noFill/>
          <a:ln w="9525" cap="flat" cmpd="sng">
            <a:solidFill>
              <a:srgbClr val="595959"/>
            </a:solidFill>
            <a:prstDash val="solid"/>
            <a:round/>
            <a:headEnd type="none" w="sm" len="sm"/>
            <a:tailEnd type="none" w="sm" len="sm"/>
          </a:ln>
        </p:spPr>
      </p:pic>
      <p:sp>
        <p:nvSpPr>
          <p:cNvPr id="460" name="Google Shape;460;p74"/>
          <p:cNvSpPr txBox="1"/>
          <p:nvPr/>
        </p:nvSpPr>
        <p:spPr>
          <a:xfrm>
            <a:off x="7352450" y="2825200"/>
            <a:ext cx="1684800" cy="1046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a:solidFill>
                  <a:schemeClr val="dk1"/>
                </a:solidFill>
                <a:latin typeface="Calibri"/>
                <a:ea typeface="Calibri"/>
                <a:cs typeface="Calibri"/>
                <a:sym typeface="Calibri"/>
              </a:rPr>
              <a:t>Report with information about the prioritized treatment area</a:t>
            </a:r>
            <a:endParaRPr>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75" descr="Maps showing parcel fire history, CAL FIRE hazard and the Sonoma Wildfire Hazard Index"/>
          <p:cNvPicPr preferRelativeResize="0"/>
          <p:nvPr/>
        </p:nvPicPr>
        <p:blipFill rotWithShape="1">
          <a:blip r:embed="rId3">
            <a:alphaModFix/>
          </a:blip>
          <a:srcRect/>
          <a:stretch/>
        </p:blipFill>
        <p:spPr>
          <a:xfrm>
            <a:off x="4261670" y="522825"/>
            <a:ext cx="4614550" cy="2910176"/>
          </a:xfrm>
          <a:prstGeom prst="rect">
            <a:avLst/>
          </a:prstGeom>
          <a:noFill/>
          <a:ln w="12700" cap="flat" cmpd="sng">
            <a:solidFill>
              <a:srgbClr val="000000"/>
            </a:solidFill>
            <a:prstDash val="solid"/>
            <a:miter lim="8000"/>
            <a:headEnd type="none" w="sm" len="sm"/>
            <a:tailEnd type="none" w="sm" len="sm"/>
          </a:ln>
        </p:spPr>
      </p:pic>
      <p:pic>
        <p:nvPicPr>
          <p:cNvPr id="466" name="Google Shape;466;p75" descr="Map report contents"/>
          <p:cNvPicPr preferRelativeResize="0"/>
          <p:nvPr/>
        </p:nvPicPr>
        <p:blipFill rotWithShape="1">
          <a:blip r:embed="rId4">
            <a:alphaModFix/>
          </a:blip>
          <a:srcRect/>
          <a:stretch/>
        </p:blipFill>
        <p:spPr>
          <a:xfrm>
            <a:off x="591175" y="635851"/>
            <a:ext cx="3460100" cy="4201143"/>
          </a:xfrm>
          <a:prstGeom prst="rect">
            <a:avLst/>
          </a:prstGeom>
          <a:noFill/>
          <a:ln w="12700" cap="flat" cmpd="sng">
            <a:solidFill>
              <a:srgbClr val="000000"/>
            </a:solidFill>
            <a:prstDash val="solid"/>
            <a:miter lim="8000"/>
            <a:headEnd type="none" w="sm" len="sm"/>
            <a:tailEnd type="none" w="sm" len="sm"/>
          </a:ln>
        </p:spPr>
      </p:pic>
      <p:pic>
        <p:nvPicPr>
          <p:cNvPr id="467" name="Google Shape;467;p75" descr="Satellite imagery of a parcel in Sonoma County"/>
          <p:cNvPicPr preferRelativeResize="0"/>
          <p:nvPr/>
        </p:nvPicPr>
        <p:blipFill rotWithShape="1">
          <a:blip r:embed="rId5">
            <a:alphaModFix/>
          </a:blip>
          <a:srcRect/>
          <a:stretch/>
        </p:blipFill>
        <p:spPr>
          <a:xfrm>
            <a:off x="4690049" y="2273501"/>
            <a:ext cx="4400276" cy="2779125"/>
          </a:xfrm>
          <a:prstGeom prst="rect">
            <a:avLst/>
          </a:prstGeom>
          <a:noFill/>
          <a:ln w="12700" cap="flat" cmpd="sng">
            <a:solidFill>
              <a:srgbClr val="000000"/>
            </a:solidFill>
            <a:prstDash val="solid"/>
            <a:miter lim="8000"/>
            <a:headEnd type="none" w="sm" len="sm"/>
            <a:tailEnd type="none" w="sm" len="sm"/>
          </a:ln>
        </p:spPr>
      </p:pic>
      <p:sp>
        <p:nvSpPr>
          <p:cNvPr id="468" name="Google Shape;468;p75"/>
          <p:cNvSpPr txBox="1">
            <a:spLocks noGrp="1"/>
          </p:cNvSpPr>
          <p:nvPr>
            <p:ph type="title" idx="4294967295"/>
          </p:nvPr>
        </p:nvSpPr>
        <p:spPr>
          <a:xfrm>
            <a:off x="70325" y="127950"/>
            <a:ext cx="4501800" cy="507801"/>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chemeClr val="dk1"/>
                </a:solidFill>
                <a:effectLst/>
                <a:uLnTx/>
                <a:uFillTx/>
                <a:latin typeface="Calibri"/>
                <a:ea typeface="Calibri"/>
                <a:cs typeface="Calibri"/>
                <a:sym typeface="Calibri"/>
              </a:rPr>
              <a:t>The Wildfire Fuel Mapper Maps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6">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75" name="Google Shape;475;p76"/>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Questions &amp; Comments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76" name="Google Shape;476;p76"/>
          <p:cNvSpPr txBox="1"/>
          <p:nvPr/>
        </p:nvSpPr>
        <p:spPr>
          <a:xfrm>
            <a:off x="85650" y="881452"/>
            <a:ext cx="8972700" cy="3101400"/>
          </a:xfrm>
          <a:prstGeom prst="rect">
            <a:avLst/>
          </a:prstGeom>
          <a:noFill/>
          <a:ln>
            <a:noFill/>
          </a:ln>
        </p:spPr>
        <p:txBody>
          <a:bodyPr spcFirstLastPara="1" wrap="square" lIns="68575" tIns="34275" rIns="68575" bIns="34275" anchor="t" anchorCtr="0">
            <a:spAutoFit/>
          </a:bodyPr>
          <a:lstStyle/>
          <a:p>
            <a:pPr marL="914400" lvl="1" indent="-381000" algn="l" rtl="0">
              <a:spcBef>
                <a:spcPts val="0"/>
              </a:spcBef>
              <a:spcAft>
                <a:spcPts val="0"/>
              </a:spcAft>
              <a:buClr>
                <a:schemeClr val="dk1"/>
              </a:buClr>
              <a:buSzPts val="2400"/>
              <a:buFont typeface="Noto Sans Symbols"/>
              <a:buChar char="❑"/>
            </a:pPr>
            <a:r>
              <a:rPr lang="en" sz="2400" b="1">
                <a:solidFill>
                  <a:schemeClr val="dk1"/>
                </a:solidFill>
                <a:latin typeface="Calibri"/>
                <a:ea typeface="Calibri"/>
                <a:cs typeface="Calibri"/>
                <a:sym typeface="Calibri"/>
              </a:rPr>
              <a:t>Data, Prioritization, Planning and Mapping</a:t>
            </a:r>
            <a:endParaRPr sz="2400" b="1">
              <a:solidFill>
                <a:schemeClr val="dk1"/>
              </a:solidFill>
              <a:latin typeface="Calibri"/>
              <a:ea typeface="Calibri"/>
              <a:cs typeface="Calibri"/>
              <a:sym typeface="Calibri"/>
            </a:endParaRPr>
          </a:p>
          <a:p>
            <a:pPr marL="914400" marR="0" lvl="0" indent="0" algn="l" rtl="0">
              <a:spcBef>
                <a:spcPts val="0"/>
              </a:spcBef>
              <a:spcAft>
                <a:spcPts val="0"/>
              </a:spcAft>
              <a:buNone/>
            </a:pPr>
            <a:endParaRPr sz="2400" b="1">
              <a:solidFill>
                <a:schemeClr val="dk1"/>
              </a:solidFill>
              <a:latin typeface="Calibri"/>
              <a:ea typeface="Calibri"/>
              <a:cs typeface="Calibri"/>
              <a:sym typeface="Calibri"/>
            </a:endParaRPr>
          </a:p>
          <a:p>
            <a:pPr marL="457200" marR="0" lvl="0" indent="-374650" algn="l" rtl="0">
              <a:spcBef>
                <a:spcPts val="900"/>
              </a:spcBef>
              <a:spcAft>
                <a:spcPts val="0"/>
              </a:spcAft>
              <a:buClr>
                <a:schemeClr val="dk1"/>
              </a:buClr>
              <a:buSzPts val="2300"/>
              <a:buFont typeface="Calibri"/>
              <a:buChar char="●"/>
            </a:pPr>
            <a:r>
              <a:rPr lang="en" sz="2400" b="1">
                <a:solidFill>
                  <a:schemeClr val="dk1"/>
                </a:solidFill>
                <a:latin typeface="Calibri"/>
                <a:ea typeface="Calibri"/>
                <a:cs typeface="Calibri"/>
                <a:sym typeface="Calibri"/>
              </a:rPr>
              <a:t>When will the public have access to the Wildfire Resilience Planner tool?</a:t>
            </a:r>
            <a:endParaRPr sz="2400" b="1">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b="1">
                <a:solidFill>
                  <a:schemeClr val="dk1"/>
                </a:solidFill>
                <a:latin typeface="Calibri"/>
                <a:ea typeface="Calibri"/>
                <a:cs typeface="Calibri"/>
                <a:sym typeface="Calibri"/>
              </a:rPr>
              <a:t>Can the Fuel Mapper help me prioritize treatments on my property?</a:t>
            </a:r>
            <a:endParaRPr sz="2400" b="1">
              <a:solidFill>
                <a:schemeClr val="dk1"/>
              </a:solidFill>
              <a:latin typeface="Calibri"/>
              <a:ea typeface="Calibri"/>
              <a:cs typeface="Calibri"/>
              <a:sym typeface="Calibri"/>
            </a:endParaRPr>
          </a:p>
          <a:p>
            <a:pPr marL="0" marR="0" lvl="0" indent="0" algn="l" rtl="0">
              <a:spcBef>
                <a:spcPts val="900"/>
              </a:spcBef>
              <a:spcAft>
                <a:spcPts val="0"/>
              </a:spcAft>
              <a:buNone/>
            </a:pPr>
            <a:endParaRPr sz="2400" b="1">
              <a:solidFill>
                <a:schemeClr val="dk1"/>
              </a:solidFill>
              <a:latin typeface="Calibri"/>
              <a:ea typeface="Calibri"/>
              <a:cs typeface="Calibri"/>
              <a:sym typeface="Calibri"/>
            </a:endParaRPr>
          </a:p>
          <a:p>
            <a:pPr marL="0" marR="0" lvl="0" indent="342900" algn="l" rtl="0">
              <a:spcBef>
                <a:spcPts val="0"/>
              </a:spcBef>
              <a:spcAft>
                <a:spcPts val="0"/>
              </a:spcAft>
              <a:buNone/>
            </a:pPr>
            <a:endParaRPr sz="1400" b="0" i="1" u="none" strike="noStrike">
              <a:solidFill>
                <a:srgbClr val="000000"/>
              </a:solidFill>
              <a:latin typeface="Calibri"/>
              <a:ea typeface="Calibri"/>
              <a:cs typeface="Calibri"/>
              <a:sym typeface="Calibri"/>
            </a:endParaRPr>
          </a:p>
        </p:txBody>
      </p:sp>
      <p:pic>
        <p:nvPicPr>
          <p:cNvPr id="477" name="Google Shape;477;p76"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77" descr="DMS logo"/>
          <p:cNvPicPr preferRelativeResize="0"/>
          <p:nvPr/>
        </p:nvPicPr>
        <p:blipFill rotWithShape="1">
          <a:blip r:embed="rId3">
            <a:alphaModFix/>
          </a:blip>
          <a:srcRect/>
          <a:stretch/>
        </p:blipFill>
        <p:spPr>
          <a:xfrm>
            <a:off x="6229351" y="4171950"/>
            <a:ext cx="847529" cy="741131"/>
          </a:xfrm>
          <a:prstGeom prst="rect">
            <a:avLst/>
          </a:prstGeom>
          <a:noFill/>
          <a:ln>
            <a:noFill/>
          </a:ln>
        </p:spPr>
      </p:pic>
      <p:pic>
        <p:nvPicPr>
          <p:cNvPr id="484" name="Google Shape;484;p77" descr="Fire Safe Sonoma logo&#10;"/>
          <p:cNvPicPr preferRelativeResize="0"/>
          <p:nvPr/>
        </p:nvPicPr>
        <p:blipFill rotWithShape="1">
          <a:blip r:embed="rId4">
            <a:alphaModFix/>
          </a:blip>
          <a:srcRect/>
          <a:stretch/>
        </p:blipFill>
        <p:spPr>
          <a:xfrm>
            <a:off x="3888517" y="4177104"/>
            <a:ext cx="1215446" cy="727613"/>
          </a:xfrm>
          <a:prstGeom prst="rect">
            <a:avLst/>
          </a:prstGeom>
          <a:noFill/>
          <a:ln w="9525" cap="flat" cmpd="sng">
            <a:solidFill>
              <a:srgbClr val="7B7B7B"/>
            </a:solidFill>
            <a:prstDash val="solid"/>
            <a:round/>
            <a:headEnd type="none" w="sm" len="sm"/>
            <a:tailEnd type="none" w="sm" len="sm"/>
          </a:ln>
        </p:spPr>
      </p:pic>
      <p:pic>
        <p:nvPicPr>
          <p:cNvPr id="485" name="Google Shape;485;p77" descr="Permit Sonoma logo">
            <a:extLst>
              <a:ext uri="{C183D7F6-B498-43B3-948B-1728B52AA6E4}">
                <adec:decorative xmlns:adec="http://schemas.microsoft.com/office/drawing/2017/decorative" val="0"/>
              </a:ext>
            </a:extLst>
          </p:cNvPr>
          <p:cNvPicPr preferRelativeResize="0"/>
          <p:nvPr/>
        </p:nvPicPr>
        <p:blipFill rotWithShape="1">
          <a:blip r:embed="rId5">
            <a:alphaModFix/>
          </a:blip>
          <a:srcRect/>
          <a:stretch/>
        </p:blipFill>
        <p:spPr>
          <a:xfrm>
            <a:off x="1937863" y="4165440"/>
            <a:ext cx="747641" cy="747640"/>
          </a:xfrm>
          <a:prstGeom prst="rect">
            <a:avLst/>
          </a:prstGeom>
          <a:noFill/>
          <a:ln w="9525" cap="flat" cmpd="sng">
            <a:solidFill>
              <a:srgbClr val="7EC194"/>
            </a:solidFill>
            <a:prstDash val="solid"/>
            <a:round/>
            <a:headEnd type="none" w="sm" len="sm"/>
            <a:tailEnd type="none" w="sm" len="sm"/>
          </a:ln>
        </p:spPr>
      </p:pic>
      <p:pic>
        <p:nvPicPr>
          <p:cNvPr id="486" name="Google Shape;486;p77" descr="Fire Prevention Sonoma County logo">
            <a:extLst>
              <a:ext uri="{C183D7F6-B498-43B3-948B-1728B52AA6E4}">
                <adec:decorative xmlns:adec="http://schemas.microsoft.com/office/drawing/2017/decorative" val="0"/>
              </a:ext>
            </a:extLst>
          </p:cNvPr>
          <p:cNvPicPr preferRelativeResize="0"/>
          <p:nvPr/>
        </p:nvPicPr>
        <p:blipFill rotWithShape="1">
          <a:blip r:embed="rId6">
            <a:alphaModFix/>
          </a:blip>
          <a:srcRect/>
          <a:stretch/>
        </p:blipFill>
        <p:spPr>
          <a:xfrm>
            <a:off x="2939583" y="4187720"/>
            <a:ext cx="819976" cy="794594"/>
          </a:xfrm>
          <a:prstGeom prst="rect">
            <a:avLst/>
          </a:prstGeom>
          <a:noFill/>
          <a:ln>
            <a:noFill/>
          </a:ln>
        </p:spPr>
      </p:pic>
      <p:pic>
        <p:nvPicPr>
          <p:cNvPr id="487" name="Google Shape;487;p77" descr="Logo&#10;&#10;Description automatically generated"/>
          <p:cNvPicPr preferRelativeResize="0"/>
          <p:nvPr/>
        </p:nvPicPr>
        <p:blipFill rotWithShape="1">
          <a:blip r:embed="rId7">
            <a:alphaModFix/>
          </a:blip>
          <a:srcRect/>
          <a:stretch/>
        </p:blipFill>
        <p:spPr>
          <a:xfrm>
            <a:off x="5358042" y="4067606"/>
            <a:ext cx="682304" cy="845851"/>
          </a:xfrm>
          <a:prstGeom prst="rect">
            <a:avLst/>
          </a:prstGeom>
          <a:noFill/>
          <a:ln>
            <a:noFill/>
          </a:ln>
        </p:spPr>
      </p:pic>
      <p:pic>
        <p:nvPicPr>
          <p:cNvPr id="488" name="Google Shape;488;p77" descr="Community Wildfire Protection Plan update cover. "/>
          <p:cNvPicPr preferRelativeResize="0"/>
          <p:nvPr/>
        </p:nvPicPr>
        <p:blipFill rotWithShape="1">
          <a:blip r:embed="rId8">
            <a:alphaModFix/>
          </a:blip>
          <a:srcRect/>
          <a:stretch/>
        </p:blipFill>
        <p:spPr>
          <a:xfrm>
            <a:off x="2219798" y="161186"/>
            <a:ext cx="4704404" cy="3621000"/>
          </a:xfrm>
          <a:prstGeom prst="rect">
            <a:avLst/>
          </a:prstGeom>
          <a:noFill/>
          <a:ln>
            <a:noFill/>
          </a:ln>
          <a:effectLst>
            <a:outerShdw blurRad="292100" dist="139700" dir="2700000" algn="tl" rotWithShape="0">
              <a:srgbClr val="333333">
                <a:alpha val="64705"/>
              </a:srgbClr>
            </a:outerShdw>
          </a:effectLst>
        </p:spPr>
      </p:pic>
      <p:sp>
        <p:nvSpPr>
          <p:cNvPr id="2" name="Title 1">
            <a:extLst>
              <a:ext uri="{FF2B5EF4-FFF2-40B4-BE49-F238E27FC236}">
                <a16:creationId xmlns:a16="http://schemas.microsoft.com/office/drawing/2014/main" id="{8116AA1C-2B00-56C4-5A29-15B938901958}"/>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US" dirty="0" err="1"/>
              <a:t>CWPp</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8">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5" name="Google Shape;495;p78"/>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What is CWPP?</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96" name="Google Shape;496;p78" descr="County logo&#10;"/>
          <p:cNvPicPr preferRelativeResize="0"/>
          <p:nvPr/>
        </p:nvPicPr>
        <p:blipFill rotWithShape="1">
          <a:blip r:embed="rId3">
            <a:alphaModFix/>
          </a:blip>
          <a:srcRect/>
          <a:stretch/>
        </p:blipFill>
        <p:spPr>
          <a:xfrm>
            <a:off x="8172450" y="57150"/>
            <a:ext cx="742950" cy="742950"/>
          </a:xfrm>
          <a:prstGeom prst="rect">
            <a:avLst/>
          </a:prstGeom>
          <a:noFill/>
          <a:ln>
            <a:noFill/>
          </a:ln>
        </p:spPr>
      </p:pic>
      <p:sp>
        <p:nvSpPr>
          <p:cNvPr id="497" name="Google Shape;497;p78"/>
          <p:cNvSpPr txBox="1">
            <a:spLocks noGrp="1"/>
          </p:cNvSpPr>
          <p:nvPr>
            <p:ph type="body" idx="4294967295"/>
          </p:nvPr>
        </p:nvSpPr>
        <p:spPr>
          <a:xfrm>
            <a:off x="222025" y="817100"/>
            <a:ext cx="8762400" cy="40704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1700"/>
              <a:buNone/>
            </a:pPr>
            <a:endParaRPr sz="1700">
              <a:latin typeface="Calibri"/>
              <a:ea typeface="Calibri"/>
              <a:cs typeface="Calibri"/>
              <a:sym typeface="Calibri"/>
            </a:endParaRPr>
          </a:p>
          <a:p>
            <a:pPr marL="0" lvl="0" indent="0" algn="l" rtl="0">
              <a:lnSpc>
                <a:spcPct val="90000"/>
              </a:lnSpc>
              <a:spcBef>
                <a:spcPts val="800"/>
              </a:spcBef>
              <a:spcAft>
                <a:spcPts val="0"/>
              </a:spcAft>
              <a:buClr>
                <a:schemeClr val="dk1"/>
              </a:buClr>
              <a:buSzPts val="2400"/>
              <a:buNone/>
            </a:pPr>
            <a:r>
              <a:rPr lang="en" sz="2400" b="1"/>
              <a:t>Three Minimum requirements:</a:t>
            </a:r>
            <a:endParaRPr sz="1100" b="1"/>
          </a:p>
          <a:p>
            <a:pPr marL="723900" lvl="1" indent="-387350" algn="l" rtl="0">
              <a:lnSpc>
                <a:spcPct val="90000"/>
              </a:lnSpc>
              <a:spcBef>
                <a:spcPts val="900"/>
              </a:spcBef>
              <a:spcAft>
                <a:spcPts val="0"/>
              </a:spcAft>
              <a:buClr>
                <a:schemeClr val="dk1"/>
              </a:buClr>
              <a:buSzPts val="2100"/>
              <a:buFont typeface="Calibri"/>
              <a:buAutoNum type="arabicPeriod"/>
            </a:pPr>
            <a:r>
              <a:rPr lang="en" sz="2100">
                <a:latin typeface="Calibri"/>
                <a:ea typeface="Calibri"/>
                <a:cs typeface="Calibri"/>
                <a:sym typeface="Calibri"/>
              </a:rPr>
              <a:t>Collaborative.</a:t>
            </a:r>
            <a:endParaRPr sz="1100"/>
          </a:p>
          <a:p>
            <a:pPr marL="723900" lvl="1" indent="-387350" algn="l" rtl="0">
              <a:lnSpc>
                <a:spcPct val="90000"/>
              </a:lnSpc>
              <a:spcBef>
                <a:spcPts val="1300"/>
              </a:spcBef>
              <a:spcAft>
                <a:spcPts val="0"/>
              </a:spcAft>
              <a:buClr>
                <a:schemeClr val="dk1"/>
              </a:buClr>
              <a:buSzPts val="2100"/>
              <a:buFont typeface="Calibri"/>
              <a:buAutoNum type="arabicPeriod"/>
            </a:pPr>
            <a:r>
              <a:rPr lang="en" sz="2100">
                <a:latin typeface="Calibri"/>
                <a:ea typeface="Calibri"/>
                <a:cs typeface="Calibri"/>
                <a:sym typeface="Calibri"/>
              </a:rPr>
              <a:t>Identifies areas for hazardous fuel reduction and recommends types and methods of treatment.</a:t>
            </a:r>
            <a:endParaRPr sz="1100"/>
          </a:p>
          <a:p>
            <a:pPr marL="723900" lvl="1" indent="-387350" algn="l" rtl="0">
              <a:lnSpc>
                <a:spcPct val="90000"/>
              </a:lnSpc>
              <a:spcBef>
                <a:spcPts val="1300"/>
              </a:spcBef>
              <a:spcAft>
                <a:spcPts val="0"/>
              </a:spcAft>
              <a:buClr>
                <a:schemeClr val="dk1"/>
              </a:buClr>
              <a:buSzPts val="2100"/>
              <a:buFont typeface="Calibri"/>
              <a:buAutoNum type="arabicPeriod"/>
            </a:pPr>
            <a:r>
              <a:rPr lang="en" sz="2100">
                <a:latin typeface="Calibri"/>
                <a:ea typeface="Calibri"/>
                <a:cs typeface="Calibri"/>
                <a:sym typeface="Calibri"/>
              </a:rPr>
              <a:t>Recommends measures to reduce the ignitability of structures. </a:t>
            </a:r>
            <a:endParaRPr sz="1100"/>
          </a:p>
          <a:p>
            <a:pPr marL="342900" lvl="1" indent="-177800" algn="l" rtl="0">
              <a:lnSpc>
                <a:spcPct val="90000"/>
              </a:lnSpc>
              <a:spcBef>
                <a:spcPts val="1300"/>
              </a:spcBef>
              <a:spcAft>
                <a:spcPts val="0"/>
              </a:spcAft>
              <a:buClr>
                <a:schemeClr val="dk1"/>
              </a:buClr>
              <a:buSzPts val="2100"/>
              <a:buNone/>
            </a:pPr>
            <a:endParaRPr sz="2100">
              <a:latin typeface="Calibri"/>
              <a:ea typeface="Calibri"/>
              <a:cs typeface="Calibri"/>
              <a:sym typeface="Calibri"/>
            </a:endParaRPr>
          </a:p>
          <a:p>
            <a:pPr marL="342900" lvl="1" indent="-311150" algn="l" rtl="0">
              <a:lnSpc>
                <a:spcPct val="90000"/>
              </a:lnSpc>
              <a:spcBef>
                <a:spcPts val="1300"/>
              </a:spcBef>
              <a:spcAft>
                <a:spcPts val="0"/>
              </a:spcAft>
              <a:buClr>
                <a:schemeClr val="dk1"/>
              </a:buClr>
              <a:buSzPts val="2100"/>
              <a:buChar char="•"/>
            </a:pPr>
            <a:r>
              <a:rPr lang="en" sz="2100">
                <a:latin typeface="Calibri"/>
                <a:ea typeface="Calibri"/>
                <a:cs typeface="Calibri"/>
                <a:sym typeface="Calibri"/>
              </a:rPr>
              <a:t>A tool to </a:t>
            </a:r>
            <a:r>
              <a:rPr lang="en" sz="2100"/>
              <a:t>encourage collaboration between agency and community stakeholders and </a:t>
            </a:r>
            <a:r>
              <a:rPr lang="en" sz="2100">
                <a:latin typeface="Calibri"/>
                <a:ea typeface="Calibri"/>
                <a:cs typeface="Calibri"/>
                <a:sym typeface="Calibri"/>
              </a:rPr>
              <a:t>to help prioritize and implement high priority projects.</a:t>
            </a:r>
            <a:endParaRPr sz="2100">
              <a:latin typeface="Calibri"/>
              <a:ea typeface="Calibri"/>
              <a:cs typeface="Calibri"/>
              <a:sym typeface="Calibri"/>
            </a:endParaRPr>
          </a:p>
          <a:p>
            <a:pPr marL="342900" lvl="1" indent="-311150" algn="l" rtl="0">
              <a:lnSpc>
                <a:spcPct val="90000"/>
              </a:lnSpc>
              <a:spcBef>
                <a:spcPts val="1300"/>
              </a:spcBef>
              <a:spcAft>
                <a:spcPts val="0"/>
              </a:spcAft>
              <a:buSzPts val="2100"/>
              <a:buChar char="•"/>
            </a:pPr>
            <a:r>
              <a:rPr lang="en" sz="2100"/>
              <a:t>A CWPP is a “living document.” </a:t>
            </a:r>
            <a:endParaRPr sz="2100"/>
          </a:p>
          <a:p>
            <a:pPr marL="38100" lvl="1" indent="0" algn="l" rtl="0">
              <a:lnSpc>
                <a:spcPct val="90000"/>
              </a:lnSpc>
              <a:spcBef>
                <a:spcPts val="1300"/>
              </a:spcBef>
              <a:spcAft>
                <a:spcPts val="0"/>
              </a:spcAft>
              <a:buClr>
                <a:schemeClr val="dk1"/>
              </a:buClr>
              <a:buSzPts val="1700"/>
              <a:buNone/>
            </a:pPr>
            <a:endParaRPr sz="1700">
              <a:latin typeface="Calibri"/>
              <a:ea typeface="Calibri"/>
              <a:cs typeface="Calibri"/>
              <a:sym typeface="Calibri"/>
            </a:endParaRPr>
          </a:p>
          <a:p>
            <a:pPr marL="342900" lvl="1" indent="-203200" algn="l" rtl="0">
              <a:lnSpc>
                <a:spcPct val="90000"/>
              </a:lnSpc>
              <a:spcBef>
                <a:spcPts val="1300"/>
              </a:spcBef>
              <a:spcAft>
                <a:spcPts val="0"/>
              </a:spcAft>
              <a:buClr>
                <a:schemeClr val="dk1"/>
              </a:buClr>
              <a:buSzPts val="1700"/>
              <a:buNone/>
            </a:pPr>
            <a:endParaRPr sz="17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9">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04" name="Google Shape;504;p79"/>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Draft One Accomplishments: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05" name="Google Shape;505;p79"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
        <p:nvSpPr>
          <p:cNvPr id="506" name="Google Shape;506;p79"/>
          <p:cNvSpPr txBox="1">
            <a:spLocks noGrp="1"/>
          </p:cNvSpPr>
          <p:nvPr>
            <p:ph type="body" idx="4294967295"/>
          </p:nvPr>
        </p:nvSpPr>
        <p:spPr>
          <a:xfrm>
            <a:off x="228600" y="1335021"/>
            <a:ext cx="4990200" cy="2460600"/>
          </a:xfrm>
          <a:prstGeom prst="rect">
            <a:avLst/>
          </a:prstGeom>
          <a:noFill/>
          <a:ln>
            <a:noFill/>
          </a:ln>
        </p:spPr>
        <p:txBody>
          <a:bodyPr spcFirstLastPara="1" wrap="square" lIns="68575" tIns="34275" rIns="68575" bIns="34275" anchor="t" anchorCtr="0">
            <a:normAutofit/>
          </a:bodyPr>
          <a:lstStyle/>
          <a:p>
            <a:pPr marL="285750" lvl="0" indent="-304800" algn="l" rtl="0">
              <a:lnSpc>
                <a:spcPct val="90000"/>
              </a:lnSpc>
              <a:spcBef>
                <a:spcPts val="0"/>
              </a:spcBef>
              <a:spcAft>
                <a:spcPts val="0"/>
              </a:spcAft>
              <a:buClr>
                <a:schemeClr val="dk1"/>
              </a:buClr>
              <a:buSzPts val="2100"/>
              <a:buChar char="●"/>
            </a:pPr>
            <a:r>
              <a:rPr lang="en" sz="2100">
                <a:latin typeface="Calibri"/>
                <a:ea typeface="Calibri"/>
                <a:cs typeface="Calibri"/>
                <a:sym typeface="Calibri"/>
              </a:rPr>
              <a:t>Hazard and Wildfire Risk Indices created.</a:t>
            </a:r>
            <a:endParaRPr sz="1100"/>
          </a:p>
          <a:p>
            <a:pPr marL="285750" lvl="0" indent="-304800" algn="l" rtl="0">
              <a:lnSpc>
                <a:spcPct val="90000"/>
              </a:lnSpc>
              <a:spcBef>
                <a:spcPts val="900"/>
              </a:spcBef>
              <a:spcAft>
                <a:spcPts val="0"/>
              </a:spcAft>
              <a:buClr>
                <a:schemeClr val="dk1"/>
              </a:buClr>
              <a:buSzPts val="2100"/>
              <a:buChar char="●"/>
            </a:pPr>
            <a:r>
              <a:rPr lang="en" sz="2100">
                <a:latin typeface="Calibri"/>
                <a:ea typeface="Calibri"/>
                <a:cs typeface="Calibri"/>
                <a:sym typeface="Calibri"/>
              </a:rPr>
              <a:t>CWPP Hub Site: WRI,  Project Entry Tool. </a:t>
            </a:r>
            <a:endParaRPr sz="1100"/>
          </a:p>
          <a:p>
            <a:pPr marL="285750" lvl="0" indent="-304800" algn="l" rtl="0">
              <a:lnSpc>
                <a:spcPct val="90000"/>
              </a:lnSpc>
              <a:spcBef>
                <a:spcPts val="900"/>
              </a:spcBef>
              <a:spcAft>
                <a:spcPts val="0"/>
              </a:spcAft>
              <a:buClr>
                <a:schemeClr val="dk1"/>
              </a:buClr>
              <a:buSzPts val="2100"/>
              <a:buChar char="●"/>
            </a:pPr>
            <a:r>
              <a:rPr lang="en" sz="2100">
                <a:latin typeface="Calibri"/>
                <a:ea typeface="Calibri"/>
                <a:cs typeface="Calibri"/>
                <a:sym typeface="Calibri"/>
              </a:rPr>
              <a:t>Meetings in all five supervisory districts.</a:t>
            </a:r>
            <a:endParaRPr sz="1100"/>
          </a:p>
          <a:p>
            <a:pPr marL="285750" lvl="0" indent="-304800" algn="l" rtl="0">
              <a:lnSpc>
                <a:spcPct val="90000"/>
              </a:lnSpc>
              <a:spcBef>
                <a:spcPts val="900"/>
              </a:spcBef>
              <a:spcAft>
                <a:spcPts val="0"/>
              </a:spcAft>
              <a:buClr>
                <a:schemeClr val="dk1"/>
              </a:buClr>
              <a:buSzPts val="2100"/>
              <a:buChar char="●"/>
            </a:pPr>
            <a:r>
              <a:rPr lang="en" sz="2100">
                <a:latin typeface="Calibri"/>
                <a:ea typeface="Calibri"/>
                <a:cs typeface="Calibri"/>
                <a:sym typeface="Calibri"/>
              </a:rPr>
              <a:t>Draft CWPP created and reviewed.</a:t>
            </a:r>
            <a:endParaRPr sz="1100"/>
          </a:p>
          <a:p>
            <a:pPr marL="285750" lvl="0" indent="-304800" algn="l" rtl="0">
              <a:lnSpc>
                <a:spcPct val="90000"/>
              </a:lnSpc>
              <a:spcBef>
                <a:spcPts val="900"/>
              </a:spcBef>
              <a:spcAft>
                <a:spcPts val="0"/>
              </a:spcAft>
              <a:buClr>
                <a:schemeClr val="dk1"/>
              </a:buClr>
              <a:buSzPts val="2100"/>
              <a:buChar char="●"/>
            </a:pPr>
            <a:r>
              <a:rPr lang="en">
                <a:latin typeface="Calibri"/>
                <a:ea typeface="Calibri"/>
                <a:cs typeface="Calibri"/>
                <a:sym typeface="Calibri"/>
              </a:rPr>
              <a:t>Changes incorporated.</a:t>
            </a:r>
            <a:endParaRPr/>
          </a:p>
          <a:p>
            <a:pPr marL="285750" lvl="0" indent="-304800" algn="l" rtl="0">
              <a:lnSpc>
                <a:spcPct val="90000"/>
              </a:lnSpc>
              <a:spcBef>
                <a:spcPts val="900"/>
              </a:spcBef>
              <a:spcAft>
                <a:spcPts val="0"/>
              </a:spcAft>
              <a:buClr>
                <a:schemeClr val="dk1"/>
              </a:buClr>
              <a:buSzPts val="2100"/>
              <a:buChar char="●"/>
            </a:pPr>
            <a:r>
              <a:rPr lang="en" sz="2100">
                <a:latin typeface="Calibri"/>
                <a:ea typeface="Calibri"/>
                <a:cs typeface="Calibri"/>
                <a:sym typeface="Calibri"/>
              </a:rPr>
              <a:t>Second Draft Review in process. </a:t>
            </a:r>
            <a:endParaRPr sz="1100"/>
          </a:p>
        </p:txBody>
      </p:sp>
      <p:sp>
        <p:nvSpPr>
          <p:cNvPr id="507" name="Google Shape;507;p79"/>
          <p:cNvSpPr txBox="1"/>
          <p:nvPr/>
        </p:nvSpPr>
        <p:spPr>
          <a:xfrm>
            <a:off x="4655051" y="3632150"/>
            <a:ext cx="4252200" cy="992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i="0" u="none" strike="noStrike" cap="none">
                <a:solidFill>
                  <a:schemeClr val="dk1"/>
                </a:solidFill>
                <a:latin typeface="Calibri"/>
                <a:ea typeface="Calibri"/>
                <a:cs typeface="Calibri"/>
                <a:sym typeface="Calibri"/>
              </a:rPr>
              <a:t>CWPP Hub Site: </a:t>
            </a:r>
            <a:endParaRPr sz="1100"/>
          </a:p>
          <a:p>
            <a:pPr marL="0" marR="0" lvl="0" indent="0" algn="ctr" rtl="0">
              <a:spcBef>
                <a:spcPts val="0"/>
              </a:spcBef>
              <a:spcAft>
                <a:spcPts val="0"/>
              </a:spcAft>
              <a:buNone/>
            </a:pPr>
            <a:r>
              <a:rPr lang="en" sz="1500" b="1" i="0" u="sng" strike="noStrike" cap="none">
                <a:solidFill>
                  <a:schemeClr val="hlink"/>
                </a:solidFill>
                <a:latin typeface="Calibri"/>
                <a:ea typeface="Calibri"/>
                <a:cs typeface="Calibri"/>
                <a:sym typeface="Calibri"/>
                <a:hlinkClick r:id="rId4"/>
              </a:rPr>
              <a:t>https://arcg.is/mzC4L0</a:t>
            </a:r>
            <a:endParaRPr sz="15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 sz="1500" b="1" i="0" u="none" strike="noStrike" cap="none">
                <a:solidFill>
                  <a:schemeClr val="dk1"/>
                </a:solidFill>
                <a:latin typeface="Calibri"/>
                <a:ea typeface="Calibri"/>
                <a:cs typeface="Calibri"/>
                <a:sym typeface="Calibri"/>
              </a:rPr>
              <a:t>CWPP Web Site: </a:t>
            </a:r>
            <a:endParaRPr sz="1100"/>
          </a:p>
          <a:p>
            <a:pPr marL="0" marR="0" lvl="0" indent="0" algn="ctr" rtl="0">
              <a:spcBef>
                <a:spcPts val="0"/>
              </a:spcBef>
              <a:spcAft>
                <a:spcPts val="0"/>
              </a:spcAft>
              <a:buNone/>
            </a:pPr>
            <a:r>
              <a:rPr lang="en" sz="1500" b="1" i="0" u="sng" strike="noStrike" cap="none">
                <a:solidFill>
                  <a:schemeClr val="hlink"/>
                </a:solidFill>
                <a:latin typeface="Calibri"/>
                <a:ea typeface="Calibri"/>
                <a:cs typeface="Calibri"/>
                <a:sym typeface="Calibri"/>
                <a:hlinkClick r:id="rId5"/>
              </a:rPr>
              <a:t>https://</a:t>
            </a:r>
            <a:r>
              <a:rPr lang="en" sz="1500" b="0" i="0" u="sng" strike="noStrike" cap="none">
                <a:solidFill>
                  <a:schemeClr val="hlink"/>
                </a:solidFill>
                <a:latin typeface="Arial"/>
                <a:ea typeface="Arial"/>
                <a:cs typeface="Arial"/>
                <a:sym typeface="Arial"/>
                <a:hlinkClick r:id="rId5"/>
              </a:rPr>
              <a:t>permitsonoma.org/sonomacountycwpp</a:t>
            </a:r>
            <a:endParaRPr sz="1500" b="1" i="0" u="none" strike="noStrike" cap="none">
              <a:solidFill>
                <a:schemeClr val="dk1"/>
              </a:solidFill>
              <a:latin typeface="Calibri"/>
              <a:ea typeface="Calibri"/>
              <a:cs typeface="Calibri"/>
              <a:sym typeface="Calibri"/>
            </a:endParaRPr>
          </a:p>
        </p:txBody>
      </p:sp>
      <p:pic>
        <p:nvPicPr>
          <p:cNvPr id="508" name="Google Shape;508;p79" descr="Screenshot of Sonoma County CWPP hub website"/>
          <p:cNvPicPr preferRelativeResize="0"/>
          <p:nvPr/>
        </p:nvPicPr>
        <p:blipFill rotWithShape="1">
          <a:blip r:embed="rId6">
            <a:alphaModFix/>
          </a:blip>
          <a:srcRect/>
          <a:stretch/>
        </p:blipFill>
        <p:spPr>
          <a:xfrm>
            <a:off x="5242304" y="981128"/>
            <a:ext cx="3398554" cy="2557219"/>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0">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15" name="Google Shape;515;p80"/>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Next Steps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16" name="Google Shape;516;p80"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
        <p:nvSpPr>
          <p:cNvPr id="517" name="Google Shape;517;p80"/>
          <p:cNvSpPr txBox="1">
            <a:spLocks noGrp="1"/>
          </p:cNvSpPr>
          <p:nvPr>
            <p:ph type="body" idx="4294967295"/>
          </p:nvPr>
        </p:nvSpPr>
        <p:spPr>
          <a:xfrm>
            <a:off x="281225" y="1065700"/>
            <a:ext cx="8710500" cy="3863100"/>
          </a:xfrm>
          <a:prstGeom prst="rect">
            <a:avLst/>
          </a:prstGeom>
          <a:noFill/>
          <a:ln>
            <a:noFill/>
          </a:ln>
        </p:spPr>
        <p:txBody>
          <a:bodyPr spcFirstLastPara="1" wrap="square" lIns="68575" tIns="34275" rIns="68575" bIns="34275" anchor="t" anchorCtr="0">
            <a:normAutofit/>
          </a:bodyPr>
          <a:lstStyle/>
          <a:p>
            <a:pPr marL="177800" lvl="0" indent="-170935" algn="l" rtl="0">
              <a:lnSpc>
                <a:spcPct val="90000"/>
              </a:lnSpc>
              <a:spcBef>
                <a:spcPts val="0"/>
              </a:spcBef>
              <a:spcAft>
                <a:spcPts val="0"/>
              </a:spcAft>
              <a:buClr>
                <a:schemeClr val="dk1"/>
              </a:buClr>
              <a:buSzPts val="1892"/>
              <a:buFont typeface="Calibri"/>
              <a:buChar char="●"/>
            </a:pPr>
            <a:r>
              <a:rPr lang="en" sz="1891"/>
              <a:t>November 4: Internal and Steering Committee Review complete.</a:t>
            </a:r>
            <a:endParaRPr sz="1891"/>
          </a:p>
          <a:p>
            <a:pPr marL="177800" lvl="0" indent="-170935" algn="l" rtl="0">
              <a:lnSpc>
                <a:spcPct val="90000"/>
              </a:lnSpc>
              <a:spcBef>
                <a:spcPts val="800"/>
              </a:spcBef>
              <a:spcAft>
                <a:spcPts val="0"/>
              </a:spcAft>
              <a:buClr>
                <a:schemeClr val="dk1"/>
              </a:buClr>
              <a:buSzPts val="1892"/>
              <a:buFont typeface="Calibri"/>
              <a:buChar char="●"/>
            </a:pPr>
            <a:r>
              <a:rPr lang="en" sz="1891"/>
              <a:t>Public Review</a:t>
            </a:r>
            <a:endParaRPr sz="1891"/>
          </a:p>
          <a:p>
            <a:pPr marL="520700" lvl="1" indent="-196335" algn="l" rtl="0">
              <a:lnSpc>
                <a:spcPct val="90000"/>
              </a:lnSpc>
              <a:spcBef>
                <a:spcPts val="400"/>
              </a:spcBef>
              <a:spcAft>
                <a:spcPts val="0"/>
              </a:spcAft>
              <a:buClr>
                <a:schemeClr val="dk1"/>
              </a:buClr>
              <a:buSzPts val="1892"/>
              <a:buChar char="○"/>
            </a:pPr>
            <a:r>
              <a:rPr lang="en" sz="1891" b="1"/>
              <a:t>November 16 </a:t>
            </a:r>
            <a:r>
              <a:rPr lang="en" sz="1891"/>
              <a:t>- Draft posted for public review.</a:t>
            </a:r>
            <a:endParaRPr sz="1891"/>
          </a:p>
          <a:p>
            <a:pPr marL="520700" lvl="1" indent="-196335" algn="l" rtl="0">
              <a:lnSpc>
                <a:spcPct val="90000"/>
              </a:lnSpc>
              <a:spcBef>
                <a:spcPts val="400"/>
              </a:spcBef>
              <a:spcAft>
                <a:spcPts val="0"/>
              </a:spcAft>
              <a:buClr>
                <a:schemeClr val="dk1"/>
              </a:buClr>
              <a:buSzPts val="1892"/>
              <a:buFont typeface="Calibri"/>
              <a:buChar char="○"/>
            </a:pPr>
            <a:r>
              <a:rPr lang="en" sz="1891" b="1"/>
              <a:t>Public Meetings (Zoom)</a:t>
            </a:r>
            <a:endParaRPr sz="1891"/>
          </a:p>
          <a:p>
            <a:pPr marL="863600" lvl="2" indent="-209035" algn="l" rtl="0">
              <a:lnSpc>
                <a:spcPct val="90000"/>
              </a:lnSpc>
              <a:spcBef>
                <a:spcPts val="400"/>
              </a:spcBef>
              <a:spcAft>
                <a:spcPts val="0"/>
              </a:spcAft>
              <a:buClr>
                <a:schemeClr val="dk1"/>
              </a:buClr>
              <a:buSzPts val="1892"/>
              <a:buChar char="■"/>
            </a:pPr>
            <a:r>
              <a:rPr lang="en" sz="1891" b="1"/>
              <a:t>November 29 </a:t>
            </a:r>
            <a:r>
              <a:rPr lang="en" sz="1891"/>
              <a:t>from 6-7:30 PM.</a:t>
            </a:r>
            <a:endParaRPr sz="1891"/>
          </a:p>
          <a:p>
            <a:pPr marL="863600" lvl="2" indent="-209035" algn="l" rtl="0">
              <a:lnSpc>
                <a:spcPct val="90000"/>
              </a:lnSpc>
              <a:spcBef>
                <a:spcPts val="400"/>
              </a:spcBef>
              <a:spcAft>
                <a:spcPts val="0"/>
              </a:spcAft>
              <a:buClr>
                <a:schemeClr val="dk1"/>
              </a:buClr>
              <a:buSzPts val="1892"/>
              <a:buChar char="■"/>
            </a:pPr>
            <a:r>
              <a:rPr lang="en" sz="1891" b="1"/>
              <a:t>November 30 </a:t>
            </a:r>
            <a:r>
              <a:rPr lang="en" sz="1891"/>
              <a:t>from 6-7:30 PM.</a:t>
            </a:r>
            <a:endParaRPr sz="1891"/>
          </a:p>
          <a:p>
            <a:pPr marL="520700" lvl="1" indent="-196335" algn="l" rtl="0">
              <a:lnSpc>
                <a:spcPct val="90000"/>
              </a:lnSpc>
              <a:spcBef>
                <a:spcPts val="400"/>
              </a:spcBef>
              <a:spcAft>
                <a:spcPts val="0"/>
              </a:spcAft>
              <a:buClr>
                <a:schemeClr val="dk1"/>
              </a:buClr>
              <a:buSzPts val="1892"/>
              <a:buChar char="○"/>
            </a:pPr>
            <a:r>
              <a:rPr lang="en" sz="1891"/>
              <a:t>Links and Updates on Web Site: </a:t>
            </a:r>
            <a:r>
              <a:rPr lang="en" u="sng">
                <a:solidFill>
                  <a:schemeClr val="hlink"/>
                </a:solidFill>
                <a:hlinkClick r:id="rId4"/>
              </a:rPr>
              <a:t>https://permitsonoma.org/sonomacounty-cwpp</a:t>
            </a:r>
            <a:r>
              <a:rPr lang="en" i="0" u="sng">
                <a:solidFill>
                  <a:schemeClr val="hlink"/>
                </a:solidFill>
                <a:hlinkClick r:id="rId4"/>
              </a:rPr>
              <a:t> </a:t>
            </a:r>
            <a:endParaRPr/>
          </a:p>
          <a:p>
            <a:pPr marL="520700" lvl="1" indent="-196335" algn="l" rtl="0">
              <a:lnSpc>
                <a:spcPct val="90000"/>
              </a:lnSpc>
              <a:spcBef>
                <a:spcPts val="400"/>
              </a:spcBef>
              <a:spcAft>
                <a:spcPts val="0"/>
              </a:spcAft>
              <a:buClr>
                <a:schemeClr val="dk1"/>
              </a:buClr>
              <a:buSzPts val="1892"/>
              <a:buFont typeface="Calibri"/>
              <a:buChar char="○"/>
            </a:pPr>
            <a:r>
              <a:rPr lang="en" sz="1891"/>
              <a:t>Pop your Email in Chat if you’d like to be added to our CWPP list </a:t>
            </a:r>
            <a:endParaRPr sz="1891"/>
          </a:p>
          <a:p>
            <a:pPr marL="177800" lvl="0" indent="-170935" algn="l" rtl="0">
              <a:lnSpc>
                <a:spcPct val="90000"/>
              </a:lnSpc>
              <a:spcBef>
                <a:spcPts val="800"/>
              </a:spcBef>
              <a:spcAft>
                <a:spcPts val="0"/>
              </a:spcAft>
              <a:buClr>
                <a:schemeClr val="dk1"/>
              </a:buClr>
              <a:buSzPts val="1892"/>
              <a:buFont typeface="Calibri"/>
              <a:buChar char="●"/>
            </a:pPr>
            <a:r>
              <a:rPr lang="en" sz="1891"/>
              <a:t>Comments incorporated, final version by December 10</a:t>
            </a:r>
            <a:endParaRPr sz="1891"/>
          </a:p>
          <a:p>
            <a:pPr marL="177800" lvl="0" indent="-170935" algn="l" rtl="0">
              <a:lnSpc>
                <a:spcPct val="90000"/>
              </a:lnSpc>
              <a:spcBef>
                <a:spcPts val="800"/>
              </a:spcBef>
              <a:spcAft>
                <a:spcPts val="0"/>
              </a:spcAft>
              <a:buClr>
                <a:schemeClr val="dk1"/>
              </a:buClr>
              <a:buSzPts val="1892"/>
              <a:buFont typeface="Calibri"/>
              <a:buChar char="●"/>
            </a:pPr>
            <a:r>
              <a:rPr lang="en" sz="1891"/>
              <a:t>Board &amp; Signatory Acceptance February 28 (tentative)</a:t>
            </a:r>
            <a:br>
              <a:rPr lang="en" sz="1891"/>
            </a:br>
            <a:endParaRPr sz="1891"/>
          </a:p>
          <a:p>
            <a:pPr marL="177800" lvl="0" indent="-50800" algn="l" rtl="0">
              <a:lnSpc>
                <a:spcPct val="90000"/>
              </a:lnSpc>
              <a:spcBef>
                <a:spcPts val="800"/>
              </a:spcBef>
              <a:spcAft>
                <a:spcPts val="0"/>
              </a:spcAft>
              <a:buClr>
                <a:schemeClr val="dk1"/>
              </a:buClr>
              <a:buSzPts val="2100"/>
              <a:buNone/>
            </a:pPr>
            <a:endParaRPr sz="1100"/>
          </a:p>
        </p:txBody>
      </p:sp>
      <p:sp>
        <p:nvSpPr>
          <p:cNvPr id="518" name="Google Shape;518;p80">
            <a:extLst>
              <a:ext uri="{C183D7F6-B498-43B3-948B-1728B52AA6E4}">
                <adec:decorative xmlns:adec="http://schemas.microsoft.com/office/drawing/2017/decorative" val="1"/>
              </a:ext>
            </a:extLst>
          </p:cNvPr>
          <p:cNvSpPr/>
          <p:nvPr/>
        </p:nvSpPr>
        <p:spPr>
          <a:xfrm>
            <a:off x="281225" y="1409850"/>
            <a:ext cx="8259300" cy="2171400"/>
          </a:xfrm>
          <a:prstGeom prst="rect">
            <a:avLst/>
          </a:prstGeom>
          <a:solidFill>
            <a:srgbClr val="C00000">
              <a:alpha val="2196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1">
            <a:extLst>
              <a:ext uri="{C183D7F6-B498-43B3-948B-1728B52AA6E4}">
                <adec:decorative xmlns:adec="http://schemas.microsoft.com/office/drawing/2017/decorative" val="1"/>
              </a:ext>
            </a:extLst>
          </p:cNvPr>
          <p:cNvSpPr/>
          <p:nvPr/>
        </p:nvSpPr>
        <p:spPr>
          <a:xfrm>
            <a:off x="0" y="0"/>
            <a:ext cx="9144000" cy="82296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25" name="Google Shape;525;p81"/>
          <p:cNvSpPr txBox="1">
            <a:spLocks noGrp="1"/>
          </p:cNvSpPr>
          <p:nvPr>
            <p:ph type="title" idx="4294967295"/>
          </p:nvPr>
        </p:nvSpPr>
        <p:spPr>
          <a:xfrm>
            <a:off x="425018" y="195776"/>
            <a:ext cx="6775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Community Wildfire Protection Plan </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6" name="Google Shape;526;p81"/>
          <p:cNvSpPr txBox="1"/>
          <p:nvPr/>
        </p:nvSpPr>
        <p:spPr>
          <a:xfrm>
            <a:off x="144500" y="1174800"/>
            <a:ext cx="4148100" cy="2399700"/>
          </a:xfrm>
          <a:prstGeom prst="rect">
            <a:avLst/>
          </a:prstGeom>
          <a:noFill/>
          <a:ln>
            <a:noFill/>
          </a:ln>
        </p:spPr>
        <p:txBody>
          <a:bodyPr spcFirstLastPara="1" wrap="square" lIns="68575" tIns="34275" rIns="68575" bIns="34275" anchor="t" anchorCtr="0">
            <a:spAutoFit/>
          </a:bodyPr>
          <a:lstStyle/>
          <a:p>
            <a:pPr marL="342900" marR="0" lvl="1" indent="-285750" algn="l" rtl="0">
              <a:spcBef>
                <a:spcPts val="900"/>
              </a:spcBef>
              <a:spcAft>
                <a:spcPts val="0"/>
              </a:spcAft>
              <a:buNone/>
            </a:pPr>
            <a:r>
              <a:rPr lang="en" sz="1800" b="1" i="0" u="none" strike="noStrike" cap="none">
                <a:solidFill>
                  <a:schemeClr val="dk1"/>
                </a:solidFill>
                <a:latin typeface="Calibri"/>
                <a:ea typeface="Calibri"/>
                <a:cs typeface="Calibri"/>
                <a:sym typeface="Calibri"/>
              </a:rPr>
              <a:t>Recommendations:</a:t>
            </a:r>
            <a:endParaRPr sz="1100"/>
          </a:p>
          <a:p>
            <a:pPr marL="342900" lvl="0" indent="-285750" algn="l" rtl="0">
              <a:lnSpc>
                <a:spcPct val="90000"/>
              </a:lnSpc>
              <a:spcBef>
                <a:spcPts val="80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Complete and Approve Sonoma County CWPP Update.</a:t>
            </a:r>
            <a:endParaRPr sz="1800">
              <a:solidFill>
                <a:schemeClr val="dk1"/>
              </a:solidFill>
              <a:latin typeface="Calibri"/>
              <a:ea typeface="Calibri"/>
              <a:cs typeface="Calibri"/>
              <a:sym typeface="Calibri"/>
            </a:endParaRPr>
          </a:p>
          <a:p>
            <a:pPr marL="342900" lvl="0" indent="-285750" algn="l" rtl="0">
              <a:lnSpc>
                <a:spcPct val="90000"/>
              </a:lnSpc>
              <a:spcBef>
                <a:spcPts val="80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Finalize mapping and project prioritization strategies for county-wide overview of proposed projects.</a:t>
            </a:r>
            <a:endParaRPr sz="1800">
              <a:solidFill>
                <a:schemeClr val="dk1"/>
              </a:solidFill>
              <a:latin typeface="Calibri"/>
              <a:ea typeface="Calibri"/>
              <a:cs typeface="Calibri"/>
              <a:sym typeface="Calibri"/>
            </a:endParaRPr>
          </a:p>
          <a:p>
            <a:pPr marL="342900" lvl="0" indent="-285750" algn="l" rtl="0">
              <a:lnSpc>
                <a:spcPct val="90000"/>
              </a:lnSpc>
              <a:spcBef>
                <a:spcPts val="80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Create collaborative ranking panel for project review.</a:t>
            </a:r>
            <a:endParaRPr sz="1800">
              <a:solidFill>
                <a:schemeClr val="dk1"/>
              </a:solidFill>
              <a:latin typeface="Calibri"/>
              <a:ea typeface="Calibri"/>
              <a:cs typeface="Calibri"/>
              <a:sym typeface="Calibri"/>
            </a:endParaRPr>
          </a:p>
        </p:txBody>
      </p:sp>
      <p:pic>
        <p:nvPicPr>
          <p:cNvPr id="527" name="Google Shape;527;p81"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pic>
        <p:nvPicPr>
          <p:cNvPr id="528" name="Google Shape;528;p81" descr="Sonoma County Wildfire Risk index statistical tool"/>
          <p:cNvPicPr preferRelativeResize="0"/>
          <p:nvPr/>
        </p:nvPicPr>
        <p:blipFill>
          <a:blip r:embed="rId4">
            <a:alphaModFix/>
          </a:blip>
          <a:stretch>
            <a:fillRect/>
          </a:stretch>
        </p:blipFill>
        <p:spPr>
          <a:xfrm>
            <a:off x="4368800" y="1103125"/>
            <a:ext cx="4689524" cy="3672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4">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5" name="Google Shape;345;p64"/>
          <p:cNvSpPr txBox="1">
            <a:spLocks noGrp="1"/>
          </p:cNvSpPr>
          <p:nvPr>
            <p:ph type="title" idx="4294967295"/>
          </p:nvPr>
        </p:nvSpPr>
        <p:spPr>
          <a:xfrm>
            <a:off x="464026" y="171450"/>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Focal Points </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6" name="Google Shape;346;p64"/>
          <p:cNvSpPr txBox="1"/>
          <p:nvPr/>
        </p:nvSpPr>
        <p:spPr>
          <a:xfrm>
            <a:off x="57150" y="1028700"/>
            <a:ext cx="8972700" cy="3463200"/>
          </a:xfrm>
          <a:prstGeom prst="rect">
            <a:avLst/>
          </a:prstGeom>
          <a:noFill/>
          <a:ln>
            <a:noFill/>
          </a:ln>
        </p:spPr>
        <p:txBody>
          <a:bodyPr spcFirstLastPara="1" wrap="square" lIns="68575" tIns="34275" rIns="68575" bIns="34275" anchor="t" anchorCtr="0">
            <a:spAutoFit/>
          </a:bodyPr>
          <a:lstStyle/>
          <a:p>
            <a:pPr marL="685800" marR="0" lvl="1" indent="-342900" algn="l" rtl="0">
              <a:spcBef>
                <a:spcPts val="0"/>
              </a:spcBef>
              <a:spcAft>
                <a:spcPts val="0"/>
              </a:spcAft>
              <a:buClr>
                <a:schemeClr val="dk1"/>
              </a:buClr>
              <a:buSzPts val="1800"/>
              <a:buFont typeface="Noto Sans Symbols"/>
              <a:buChar char="❑"/>
            </a:pPr>
            <a:r>
              <a:rPr lang="en" sz="1800" b="1">
                <a:solidFill>
                  <a:schemeClr val="dk1"/>
                </a:solidFill>
                <a:latin typeface="Calibri"/>
                <a:ea typeface="Calibri"/>
                <a:cs typeface="Calibri"/>
                <a:sym typeface="Calibri"/>
              </a:rPr>
              <a:t>Healthy Forests Ad Hoc Member Objectives</a:t>
            </a:r>
            <a:endParaRPr sz="1800" b="1">
              <a:solidFill>
                <a:schemeClr val="dk1"/>
              </a:solidFill>
              <a:latin typeface="Calibri"/>
              <a:ea typeface="Calibri"/>
              <a:cs typeface="Calibri"/>
              <a:sym typeface="Calibri"/>
            </a:endParaRPr>
          </a:p>
          <a:p>
            <a:pPr marL="914400" marR="0" lvl="0" indent="0" algn="l" rtl="0">
              <a:spcBef>
                <a:spcPts val="0"/>
              </a:spcBef>
              <a:spcAft>
                <a:spcPts val="0"/>
              </a:spcAft>
              <a:buNone/>
            </a:pPr>
            <a:endParaRPr sz="1800" b="1">
              <a:solidFill>
                <a:schemeClr val="dk1"/>
              </a:solidFill>
              <a:latin typeface="Calibri"/>
              <a:ea typeface="Calibri"/>
              <a:cs typeface="Calibri"/>
              <a:sym typeface="Calibri"/>
            </a:endParaRPr>
          </a:p>
          <a:p>
            <a:pPr marL="685800" marR="0" lvl="1" indent="-342900" algn="l" rtl="0">
              <a:spcBef>
                <a:spcPts val="0"/>
              </a:spcBef>
              <a:spcAft>
                <a:spcPts val="0"/>
              </a:spcAft>
              <a:buClr>
                <a:schemeClr val="dk1"/>
              </a:buClr>
              <a:buSzPts val="1800"/>
              <a:buFont typeface="Noto Sans Symbols"/>
              <a:buChar char="❑"/>
            </a:pPr>
            <a:r>
              <a:rPr lang="en" sz="1800" b="1" i="0" u="none" strike="noStrike" cap="none">
                <a:solidFill>
                  <a:schemeClr val="dk1"/>
                </a:solidFill>
                <a:latin typeface="Calibri"/>
                <a:ea typeface="Calibri"/>
                <a:cs typeface="Calibri"/>
                <a:sym typeface="Calibri"/>
              </a:rPr>
              <a:t>Summary of CLEE Report Action Items </a:t>
            </a:r>
            <a:endParaRPr sz="1800" b="0" i="0" u="none" strike="noStrike" cap="none">
              <a:solidFill>
                <a:schemeClr val="dk1"/>
              </a:solidFill>
              <a:latin typeface="Calibri"/>
              <a:ea typeface="Calibri"/>
              <a:cs typeface="Calibri"/>
              <a:sym typeface="Calibri"/>
            </a:endParaRPr>
          </a:p>
          <a:p>
            <a:pPr marL="1371600" marR="0" lvl="3" indent="-381000" algn="l" rtl="0">
              <a:spcBef>
                <a:spcPts val="90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Update on Thematic Areas</a:t>
            </a:r>
            <a:endParaRPr sz="1100"/>
          </a:p>
          <a:p>
            <a:pPr marL="685800" lvl="1" indent="-342900" algn="l" rtl="0">
              <a:spcBef>
                <a:spcPts val="900"/>
              </a:spcBef>
              <a:spcAft>
                <a:spcPts val="0"/>
              </a:spcAft>
              <a:buClr>
                <a:schemeClr val="dk1"/>
              </a:buClr>
              <a:buSzPts val="1800"/>
              <a:buFont typeface="Noto Sans Symbols"/>
              <a:buChar char="❑"/>
            </a:pPr>
            <a:r>
              <a:rPr lang="en" sz="1800" b="1">
                <a:solidFill>
                  <a:schemeClr val="dk1"/>
                </a:solidFill>
                <a:latin typeface="Calibri"/>
                <a:ea typeface="Calibri"/>
                <a:cs typeface="Calibri"/>
                <a:sym typeface="Calibri"/>
              </a:rPr>
              <a:t>Prioritization of Treatments</a:t>
            </a:r>
            <a:endParaRPr sz="1100">
              <a:solidFill>
                <a:schemeClr val="dk1"/>
              </a:solidFill>
            </a:endParaRPr>
          </a:p>
          <a:p>
            <a:pPr marL="1371600" lvl="3" indent="-381000" algn="l" rtl="0">
              <a:spcBef>
                <a:spcPts val="900"/>
              </a:spcBef>
              <a:spcAft>
                <a:spcPts val="0"/>
              </a:spcAft>
              <a:buClr>
                <a:schemeClr val="dk1"/>
              </a:buClr>
              <a:buSzPts val="1500"/>
              <a:buFont typeface="Noto Sans Symbols"/>
              <a:buChar char="▪"/>
            </a:pPr>
            <a:r>
              <a:rPr lang="en" sz="1500">
                <a:solidFill>
                  <a:schemeClr val="dk1"/>
                </a:solidFill>
                <a:latin typeface="Calibri"/>
                <a:ea typeface="Calibri"/>
                <a:cs typeface="Calibri"/>
                <a:sym typeface="Calibri"/>
              </a:rPr>
              <a:t>Wildfire Resilience Planner tool</a:t>
            </a:r>
            <a:endParaRPr sz="1100">
              <a:solidFill>
                <a:schemeClr val="dk1"/>
              </a:solidFill>
            </a:endParaRPr>
          </a:p>
          <a:p>
            <a:pPr marL="1371600" lvl="3" indent="-381000" algn="l" rtl="0">
              <a:spcBef>
                <a:spcPts val="900"/>
              </a:spcBef>
              <a:spcAft>
                <a:spcPts val="0"/>
              </a:spcAft>
              <a:buClr>
                <a:schemeClr val="dk1"/>
              </a:buClr>
              <a:buSzPts val="1500"/>
              <a:buFont typeface="Noto Sans Symbols"/>
              <a:buChar char="▪"/>
            </a:pPr>
            <a:r>
              <a:rPr lang="en" sz="1500">
                <a:solidFill>
                  <a:schemeClr val="dk1"/>
                </a:solidFill>
                <a:latin typeface="Calibri"/>
                <a:ea typeface="Calibri"/>
                <a:cs typeface="Calibri"/>
                <a:sym typeface="Calibri"/>
              </a:rPr>
              <a:t>CWPP Project Prioritization Process</a:t>
            </a:r>
            <a:endParaRPr sz="1100">
              <a:solidFill>
                <a:schemeClr val="dk1"/>
              </a:solidFill>
            </a:endParaRPr>
          </a:p>
          <a:p>
            <a:pPr marL="685800" marR="0" lvl="1" indent="-342900" algn="l" rtl="0">
              <a:spcBef>
                <a:spcPts val="900"/>
              </a:spcBef>
              <a:spcAft>
                <a:spcPts val="0"/>
              </a:spcAft>
              <a:buClr>
                <a:schemeClr val="dk1"/>
              </a:buClr>
              <a:buSzPts val="1800"/>
              <a:buFont typeface="Noto Sans Symbols"/>
              <a:buChar char="❑"/>
            </a:pPr>
            <a:r>
              <a:rPr lang="en" sz="1800" b="1" i="0" u="none" strike="noStrike" cap="none">
                <a:solidFill>
                  <a:schemeClr val="dk1"/>
                </a:solidFill>
                <a:latin typeface="Calibri"/>
                <a:ea typeface="Calibri"/>
                <a:cs typeface="Calibri"/>
                <a:sym typeface="Calibri"/>
              </a:rPr>
              <a:t>Vision and coordination for County departments and organizations</a:t>
            </a:r>
            <a:endParaRPr sz="1100"/>
          </a:p>
          <a:p>
            <a:pPr marL="1371600" marR="0" lvl="3" indent="-381000" algn="l" rtl="0">
              <a:spcBef>
                <a:spcPts val="900"/>
              </a:spcBef>
              <a:spcAft>
                <a:spcPts val="0"/>
              </a:spcAft>
              <a:buClr>
                <a:schemeClr val="dk1"/>
              </a:buClr>
              <a:buSzPts val="1500"/>
              <a:buFont typeface="Noto Sans Symbols"/>
              <a:buChar char="▪"/>
            </a:pPr>
            <a:r>
              <a:rPr lang="en" sz="1500">
                <a:solidFill>
                  <a:schemeClr val="dk1"/>
                </a:solidFill>
                <a:latin typeface="Calibri"/>
                <a:ea typeface="Calibri"/>
                <a:cs typeface="Calibri"/>
                <a:sym typeface="Calibri"/>
              </a:rPr>
              <a:t>“</a:t>
            </a:r>
            <a:r>
              <a:rPr lang="en" sz="1500" b="0" i="0" u="none" strike="noStrike" cap="none">
                <a:solidFill>
                  <a:schemeClr val="dk1"/>
                </a:solidFill>
                <a:latin typeface="Calibri"/>
                <a:ea typeface="Calibri"/>
                <a:cs typeface="Calibri"/>
                <a:sym typeface="Calibri"/>
              </a:rPr>
              <a:t>House Out – Landscape In</a:t>
            </a:r>
            <a:r>
              <a:rPr lang="en" sz="1500">
                <a:solidFill>
                  <a:schemeClr val="dk1"/>
                </a:solidFill>
                <a:latin typeface="Calibri"/>
                <a:ea typeface="Calibri"/>
                <a:cs typeface="Calibri"/>
                <a:sym typeface="Calibri"/>
              </a:rPr>
              <a:t>”</a:t>
            </a:r>
            <a:r>
              <a:rPr lang="en" sz="1500" b="0" i="0" u="none" strike="noStrike" cap="none">
                <a:solidFill>
                  <a:schemeClr val="dk1"/>
                </a:solidFill>
                <a:latin typeface="Calibri"/>
                <a:ea typeface="Calibri"/>
                <a:cs typeface="Calibri"/>
                <a:sym typeface="Calibri"/>
              </a:rPr>
              <a:t> priority treatment areas</a:t>
            </a:r>
            <a:endParaRPr sz="1100"/>
          </a:p>
          <a:p>
            <a:pPr marL="596900" marR="0" lvl="1" indent="-254000" algn="l" rtl="0">
              <a:spcBef>
                <a:spcPts val="900"/>
              </a:spcBef>
              <a:spcAft>
                <a:spcPts val="0"/>
              </a:spcAft>
              <a:buClr>
                <a:schemeClr val="dk1"/>
              </a:buClr>
              <a:buSzPts val="1800"/>
              <a:buFont typeface="Noto Sans Symbols"/>
              <a:buChar char="❑"/>
            </a:pPr>
            <a:r>
              <a:rPr lang="en" sz="1800" b="1" i="0" u="none" strike="noStrike" cap="none">
                <a:solidFill>
                  <a:schemeClr val="dk1"/>
                </a:solidFill>
                <a:latin typeface="Calibri"/>
                <a:ea typeface="Calibri"/>
                <a:cs typeface="Calibri"/>
                <a:sym typeface="Calibri"/>
              </a:rPr>
              <a:t> Workforce Development / Capacity Building </a:t>
            </a:r>
            <a:endParaRPr sz="1800" b="1" i="0" u="none" strike="noStrike" cap="none">
              <a:solidFill>
                <a:schemeClr val="dk1"/>
              </a:solidFill>
              <a:latin typeface="Calibri"/>
              <a:ea typeface="Calibri"/>
              <a:cs typeface="Calibri"/>
              <a:sym typeface="Calibri"/>
            </a:endParaRPr>
          </a:p>
        </p:txBody>
      </p:sp>
      <p:pic>
        <p:nvPicPr>
          <p:cNvPr id="347" name="Google Shape;347;p64" descr="Sonoma County logo"/>
          <p:cNvPicPr preferRelativeResize="0"/>
          <p:nvPr/>
        </p:nvPicPr>
        <p:blipFill rotWithShape="1">
          <a:blip r:embed="rId3">
            <a:alphaModFix/>
          </a:blip>
          <a:srcRect/>
          <a:stretch/>
        </p:blipFill>
        <p:spPr>
          <a:xfrm>
            <a:off x="8172450" y="0"/>
            <a:ext cx="742950" cy="742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2">
            <a:extLst>
              <a:ext uri="{C183D7F6-B498-43B3-948B-1728B52AA6E4}">
                <adec:decorative xmlns:adec="http://schemas.microsoft.com/office/drawing/2017/decorative" val="1"/>
              </a:ext>
            </a:extLst>
          </p:cNvPr>
          <p:cNvSpPr/>
          <p:nvPr/>
        </p:nvSpPr>
        <p:spPr>
          <a:xfrm>
            <a:off x="0" y="0"/>
            <a:ext cx="9144000" cy="82296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5" name="Google Shape;535;p82"/>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Initial Recommendations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36" name="Google Shape;536;p82"/>
          <p:cNvSpPr txBox="1"/>
          <p:nvPr/>
        </p:nvSpPr>
        <p:spPr>
          <a:xfrm>
            <a:off x="85650" y="881452"/>
            <a:ext cx="8972700" cy="2835300"/>
          </a:xfrm>
          <a:prstGeom prst="rect">
            <a:avLst/>
          </a:prstGeom>
          <a:noFill/>
          <a:ln>
            <a:noFill/>
          </a:ln>
        </p:spPr>
        <p:txBody>
          <a:bodyPr spcFirstLastPara="1" wrap="square" lIns="68575" tIns="34275" rIns="68575" bIns="34275" anchor="t" anchorCtr="0">
            <a:spAutoFit/>
          </a:bodyPr>
          <a:lstStyle/>
          <a:p>
            <a:pPr marL="685800" marR="0" lvl="1" indent="-342900" algn="l" rtl="0">
              <a:spcBef>
                <a:spcPts val="0"/>
              </a:spcBef>
              <a:spcAft>
                <a:spcPts val="0"/>
              </a:spcAft>
              <a:buClr>
                <a:schemeClr val="dk1"/>
              </a:buClr>
              <a:buSzPts val="2400"/>
              <a:buFont typeface="Noto Sans Symbols"/>
              <a:buChar char="❑"/>
            </a:pPr>
            <a:r>
              <a:rPr lang="en" sz="2400" b="1" i="0" u="none" strike="noStrike" cap="none">
                <a:solidFill>
                  <a:schemeClr val="dk1"/>
                </a:solidFill>
                <a:latin typeface="Calibri"/>
                <a:ea typeface="Calibri"/>
                <a:cs typeface="Calibri"/>
                <a:sym typeface="Calibri"/>
              </a:rPr>
              <a:t>Coordination and Collaboration – A Vision</a:t>
            </a:r>
            <a:endParaRPr sz="1100"/>
          </a:p>
          <a:p>
            <a:pPr marL="457200" lvl="0" indent="0" algn="l" rtl="0">
              <a:lnSpc>
                <a:spcPct val="115000"/>
              </a:lnSpc>
              <a:spcBef>
                <a:spcPts val="600"/>
              </a:spcBef>
              <a:spcAft>
                <a:spcPts val="0"/>
              </a:spcAft>
              <a:buNone/>
            </a:pPr>
            <a:r>
              <a:rPr lang="en" sz="1700" i="1">
                <a:solidFill>
                  <a:schemeClr val="dk1"/>
                </a:solidFill>
                <a:latin typeface="Calibri"/>
                <a:ea typeface="Calibri"/>
                <a:cs typeface="Calibri"/>
                <a:sym typeface="Calibri"/>
              </a:rPr>
              <a:t>Centralizing stakeholder coordination and governance. Improve capacity to centralize county efforts, streamline permitting, gather data, and lead outreach initiatives, such as a new multi-agency working group with long-term dedicated staff.</a:t>
            </a:r>
            <a:endParaRPr sz="1700" i="1">
              <a:solidFill>
                <a:schemeClr val="dk1"/>
              </a:solidFill>
              <a:latin typeface="Calibri"/>
              <a:ea typeface="Calibri"/>
              <a:cs typeface="Calibri"/>
              <a:sym typeface="Calibri"/>
            </a:endParaRPr>
          </a:p>
          <a:p>
            <a:pPr marL="457200" lvl="0" indent="0" algn="l" rtl="0">
              <a:lnSpc>
                <a:spcPct val="115000"/>
              </a:lnSpc>
              <a:spcBef>
                <a:spcPts val="600"/>
              </a:spcBef>
              <a:spcAft>
                <a:spcPts val="0"/>
              </a:spcAft>
              <a:buNone/>
            </a:pPr>
            <a:endParaRPr sz="1700" i="1">
              <a:solidFill>
                <a:schemeClr val="dk1"/>
              </a:solidFill>
              <a:latin typeface="Calibri"/>
              <a:ea typeface="Calibri"/>
              <a:cs typeface="Calibri"/>
              <a:sym typeface="Calibri"/>
            </a:endParaRPr>
          </a:p>
          <a:p>
            <a:pPr marL="342900" marR="0" lvl="1" indent="0" algn="l" rtl="0">
              <a:spcBef>
                <a:spcPts val="900"/>
              </a:spcBef>
              <a:spcAft>
                <a:spcPts val="0"/>
              </a:spcAft>
              <a:buNone/>
            </a:pPr>
            <a:r>
              <a:rPr lang="en" sz="2300" b="1" i="0" u="none" strike="noStrike" cap="none">
                <a:solidFill>
                  <a:schemeClr val="dk1"/>
                </a:solidFill>
                <a:latin typeface="Calibri"/>
                <a:ea typeface="Calibri"/>
                <a:cs typeface="Calibri"/>
                <a:sym typeface="Calibri"/>
              </a:rPr>
              <a:t>What do organizations/departments need to best complete Vegetation Management</a:t>
            </a:r>
            <a:r>
              <a:rPr lang="en" sz="2300" b="1">
                <a:solidFill>
                  <a:schemeClr val="dk1"/>
                </a:solidFill>
                <a:latin typeface="Calibri"/>
                <a:ea typeface="Calibri"/>
                <a:cs typeface="Calibri"/>
                <a:sym typeface="Calibri"/>
              </a:rPr>
              <a:t> for </a:t>
            </a:r>
            <a:r>
              <a:rPr lang="en" sz="2300" b="1" i="0" u="none" strike="noStrike" cap="none">
                <a:solidFill>
                  <a:schemeClr val="dk1"/>
                </a:solidFill>
                <a:latin typeface="Calibri"/>
                <a:ea typeface="Calibri"/>
                <a:cs typeface="Calibri"/>
                <a:sym typeface="Calibri"/>
              </a:rPr>
              <a:t>Wildfire Resilienc</a:t>
            </a:r>
            <a:r>
              <a:rPr lang="en" sz="2300" b="1">
                <a:solidFill>
                  <a:schemeClr val="dk1"/>
                </a:solidFill>
                <a:latin typeface="Calibri"/>
                <a:ea typeface="Calibri"/>
                <a:cs typeface="Calibri"/>
                <a:sym typeface="Calibri"/>
              </a:rPr>
              <a:t>e</a:t>
            </a:r>
            <a:r>
              <a:rPr lang="en" sz="2300" b="1" i="0" u="none" strike="noStrike" cap="none">
                <a:solidFill>
                  <a:schemeClr val="dk1"/>
                </a:solidFill>
                <a:latin typeface="Calibri"/>
                <a:ea typeface="Calibri"/>
                <a:cs typeface="Calibri"/>
                <a:sym typeface="Calibri"/>
              </a:rPr>
              <a:t>?</a:t>
            </a:r>
            <a:endParaRPr sz="1600"/>
          </a:p>
          <a:p>
            <a:pPr marL="0" marR="0" lvl="0" indent="342900" algn="l" rtl="0">
              <a:spcBef>
                <a:spcPts val="0"/>
              </a:spcBef>
              <a:spcAft>
                <a:spcPts val="0"/>
              </a:spcAft>
              <a:buNone/>
            </a:pPr>
            <a:endParaRPr sz="1400" b="0" i="1" u="none" strike="noStrike">
              <a:solidFill>
                <a:srgbClr val="000000"/>
              </a:solidFill>
              <a:latin typeface="Calibri"/>
              <a:ea typeface="Calibri"/>
              <a:cs typeface="Calibri"/>
              <a:sym typeface="Calibri"/>
            </a:endParaRPr>
          </a:p>
        </p:txBody>
      </p:sp>
      <p:pic>
        <p:nvPicPr>
          <p:cNvPr id="537" name="Google Shape;537;p82"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3">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4" name="Google Shape;544;p83"/>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Initial Recommendations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45" name="Google Shape;545;p83"/>
          <p:cNvSpPr txBox="1"/>
          <p:nvPr/>
        </p:nvSpPr>
        <p:spPr>
          <a:xfrm>
            <a:off x="20550" y="874500"/>
            <a:ext cx="9102900" cy="4140900"/>
          </a:xfrm>
          <a:prstGeom prst="rect">
            <a:avLst/>
          </a:prstGeom>
          <a:noFill/>
          <a:ln>
            <a:noFill/>
          </a:ln>
        </p:spPr>
        <p:txBody>
          <a:bodyPr spcFirstLastPara="1" wrap="square" lIns="68575" tIns="34275" rIns="68575" bIns="34275" anchor="t" anchorCtr="0">
            <a:spAutoFit/>
          </a:bodyPr>
          <a:lstStyle/>
          <a:p>
            <a:pPr marL="0" lvl="0" indent="0" algn="l" rtl="0">
              <a:lnSpc>
                <a:spcPct val="115000"/>
              </a:lnSpc>
              <a:spcBef>
                <a:spcPts val="600"/>
              </a:spcBef>
              <a:spcAft>
                <a:spcPts val="0"/>
              </a:spcAft>
              <a:buNone/>
            </a:pPr>
            <a:r>
              <a:rPr lang="en" sz="1700" b="1">
                <a:solidFill>
                  <a:schemeClr val="dk1"/>
                </a:solidFill>
                <a:latin typeface="Calibri"/>
                <a:ea typeface="Calibri"/>
                <a:cs typeface="Calibri"/>
                <a:sym typeface="Calibri"/>
              </a:rPr>
              <a:t>Recommendations:</a:t>
            </a:r>
            <a:endParaRPr sz="1700" b="1">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AutoNum type="arabicPeriod"/>
            </a:pPr>
            <a:r>
              <a:rPr lang="en">
                <a:solidFill>
                  <a:schemeClr val="dk1"/>
                </a:solidFill>
                <a:latin typeface="Calibri"/>
                <a:ea typeface="Calibri"/>
                <a:cs typeface="Calibri"/>
                <a:sym typeface="Calibri"/>
              </a:rPr>
              <a:t>Establish Technical Advisory Committees to focus on organizational structure and support long-term wildfire resilience.</a:t>
            </a:r>
            <a:endParaRPr>
              <a:solidFill>
                <a:schemeClr val="dk1"/>
              </a:solidFill>
              <a:latin typeface="Calibri"/>
              <a:ea typeface="Calibri"/>
              <a:cs typeface="Calibri"/>
              <a:sym typeface="Calibri"/>
            </a:endParaRPr>
          </a:p>
          <a:p>
            <a:pPr marL="914400" lvl="0" indent="-317500" algn="l" rtl="0">
              <a:lnSpc>
                <a:spcPct val="115000"/>
              </a:lnSpc>
              <a:spcBef>
                <a:spcPts val="0"/>
              </a:spcBef>
              <a:spcAft>
                <a:spcPts val="0"/>
              </a:spcAft>
              <a:buClr>
                <a:schemeClr val="dk1"/>
              </a:buClr>
              <a:buSzPts val="1400"/>
              <a:buFont typeface="Calibri"/>
              <a:buChar char="❖"/>
            </a:pPr>
            <a:r>
              <a:rPr lang="en" b="1">
                <a:solidFill>
                  <a:schemeClr val="dk1"/>
                </a:solidFill>
                <a:latin typeface="Calibri"/>
                <a:ea typeface="Calibri"/>
                <a:cs typeface="Calibri"/>
                <a:sym typeface="Calibri"/>
              </a:rPr>
              <a:t>Create Technical Advisory Committees</a:t>
            </a:r>
            <a:r>
              <a:rPr lang="en">
                <a:solidFill>
                  <a:schemeClr val="dk1"/>
                </a:solidFill>
                <a:latin typeface="Calibri"/>
                <a:ea typeface="Calibri"/>
                <a:cs typeface="Calibri"/>
                <a:sym typeface="Calibri"/>
              </a:rPr>
              <a:t> for:</a:t>
            </a:r>
            <a:endParaRPr>
              <a:solidFill>
                <a:schemeClr val="dk1"/>
              </a:solidFill>
              <a:latin typeface="Calibri"/>
              <a:ea typeface="Calibri"/>
              <a:cs typeface="Calibri"/>
              <a:sym typeface="Calibri"/>
            </a:endParaRPr>
          </a:p>
          <a:p>
            <a:pPr marL="1085850" lvl="1" indent="-260350" algn="l" rtl="0">
              <a:lnSpc>
                <a:spcPct val="115000"/>
              </a:lnSpc>
              <a:spcBef>
                <a:spcPts val="0"/>
              </a:spcBef>
              <a:spcAft>
                <a:spcPts val="0"/>
              </a:spcAft>
              <a:buClr>
                <a:schemeClr val="dk1"/>
              </a:buClr>
              <a:buSzPts val="1400"/>
              <a:buFont typeface="Calibri"/>
              <a:buChar char="➢"/>
            </a:pPr>
            <a:r>
              <a:rPr lang="en" b="1" i="1">
                <a:solidFill>
                  <a:schemeClr val="dk1"/>
                </a:solidFill>
                <a:latin typeface="Calibri"/>
                <a:ea typeface="Calibri"/>
                <a:cs typeface="Calibri"/>
                <a:sym typeface="Calibri"/>
              </a:rPr>
              <a:t>Organizational Structure and Funding </a:t>
            </a:r>
            <a:r>
              <a:rPr lang="en">
                <a:solidFill>
                  <a:schemeClr val="dk1"/>
                </a:solidFill>
                <a:latin typeface="Calibri"/>
                <a:ea typeface="Calibri"/>
                <a:cs typeface="Calibri"/>
                <a:sym typeface="Calibri"/>
              </a:rPr>
              <a:t>analysis, cost estimates &amp; County coordination</a:t>
            </a:r>
            <a:endParaRPr>
              <a:solidFill>
                <a:schemeClr val="dk1"/>
              </a:solidFill>
              <a:latin typeface="Calibri"/>
              <a:ea typeface="Calibri"/>
              <a:cs typeface="Calibri"/>
              <a:sym typeface="Calibri"/>
            </a:endParaRPr>
          </a:p>
          <a:p>
            <a:pPr marL="1085850" lvl="1" indent="-260350" algn="l" rtl="0">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Home-hardening, defensible space (</a:t>
            </a:r>
            <a:r>
              <a:rPr lang="en" b="1" i="1">
                <a:solidFill>
                  <a:schemeClr val="dk1"/>
                </a:solidFill>
                <a:latin typeface="Calibri"/>
                <a:ea typeface="Calibri"/>
                <a:cs typeface="Calibri"/>
                <a:sym typeface="Calibri"/>
              </a:rPr>
              <a:t>Home-Out</a:t>
            </a:r>
            <a:r>
              <a:rPr lang="en">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marL="1085850" lvl="1" indent="-260350" algn="l" rtl="0">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Landscape-level vegetation management (</a:t>
            </a:r>
            <a:r>
              <a:rPr lang="en" b="1" i="1">
                <a:solidFill>
                  <a:schemeClr val="dk1"/>
                </a:solidFill>
                <a:latin typeface="Calibri"/>
                <a:ea typeface="Calibri"/>
                <a:cs typeface="Calibri"/>
                <a:sym typeface="Calibri"/>
              </a:rPr>
              <a:t>Landscape-In</a:t>
            </a:r>
            <a:r>
              <a:rPr lang="en">
                <a:solidFill>
                  <a:schemeClr val="dk1"/>
                </a:solidFill>
                <a:latin typeface="Calibri"/>
                <a:ea typeface="Calibri"/>
                <a:cs typeface="Calibri"/>
                <a:sym typeface="Calibri"/>
              </a:rPr>
              <a:t>) – ecological monitoring, restoration and enhancement pared with wildfire resilience</a:t>
            </a:r>
            <a:endParaRPr>
              <a:solidFill>
                <a:schemeClr val="dk1"/>
              </a:solidFill>
              <a:latin typeface="Calibri"/>
              <a:ea typeface="Calibri"/>
              <a:cs typeface="Calibri"/>
              <a:sym typeface="Calibri"/>
            </a:endParaRPr>
          </a:p>
          <a:p>
            <a:pPr marL="1828800" lvl="0" indent="0" algn="l" rtl="0">
              <a:lnSpc>
                <a:spcPct val="115000"/>
              </a:lnSpc>
              <a:spcBef>
                <a:spcPts val="0"/>
              </a:spcBef>
              <a:spcAft>
                <a:spcPts val="0"/>
              </a:spcAft>
              <a:buNone/>
            </a:pPr>
            <a:endParaRPr>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b="1">
                <a:solidFill>
                  <a:srgbClr val="FF0000"/>
                </a:solidFill>
                <a:latin typeface="Calibri"/>
                <a:ea typeface="Calibri"/>
                <a:cs typeface="Calibri"/>
                <a:sym typeface="Calibri"/>
              </a:rPr>
              <a:t>PERMIT SONOMA </a:t>
            </a:r>
            <a:r>
              <a:rPr lang="en">
                <a:solidFill>
                  <a:schemeClr val="dk1"/>
                </a:solidFill>
                <a:latin typeface="Calibri"/>
                <a:ea typeface="Calibri"/>
                <a:cs typeface="Calibri"/>
                <a:sym typeface="Calibri"/>
              </a:rPr>
              <a:t>- Support Phase 1 - Planning and Project Site Identification in five designated regions under the Hazardous Fuel Management Grant program.</a:t>
            </a:r>
            <a:endParaRPr>
              <a:solidFill>
                <a:schemeClr val="dk1"/>
              </a:solidFill>
              <a:latin typeface="Calibri"/>
              <a:ea typeface="Calibri"/>
              <a:cs typeface="Calibri"/>
              <a:sym typeface="Calibri"/>
            </a:endParaRPr>
          </a:p>
          <a:p>
            <a:pPr marL="457200" lvl="0" indent="-317500" algn="l" rtl="0">
              <a:lnSpc>
                <a:spcPct val="115000"/>
              </a:lnSpc>
              <a:spcBef>
                <a:spcPts val="1000"/>
              </a:spcBef>
              <a:spcAft>
                <a:spcPts val="0"/>
              </a:spcAft>
              <a:buClr>
                <a:schemeClr val="dk1"/>
              </a:buClr>
              <a:buSzPts val="1400"/>
              <a:buFont typeface="Calibri"/>
              <a:buAutoNum type="arabicPeriod"/>
            </a:pPr>
            <a:r>
              <a:rPr lang="en">
                <a:solidFill>
                  <a:schemeClr val="dk1"/>
                </a:solidFill>
                <a:latin typeface="Calibri"/>
                <a:ea typeface="Calibri"/>
                <a:cs typeface="Calibri"/>
                <a:sym typeface="Calibri"/>
              </a:rPr>
              <a:t>Test Stewardship Plan concept with RCDs to plan and prioritize regional fuel load management, fire resilience strategies, evacuation priorities, resource protection, watershed health, under a variety of different treatments. </a:t>
            </a:r>
            <a:endParaRPr>
              <a:solidFill>
                <a:schemeClr val="dk1"/>
              </a:solidFill>
              <a:latin typeface="Calibri"/>
              <a:ea typeface="Calibri"/>
              <a:cs typeface="Calibri"/>
              <a:sym typeface="Calibri"/>
            </a:endParaRPr>
          </a:p>
          <a:p>
            <a:pPr marL="457200" lvl="0" indent="-317500" algn="l" rtl="0">
              <a:lnSpc>
                <a:spcPct val="115000"/>
              </a:lnSpc>
              <a:spcBef>
                <a:spcPts val="1000"/>
              </a:spcBef>
              <a:spcAft>
                <a:spcPts val="1000"/>
              </a:spcAft>
              <a:buClr>
                <a:schemeClr val="dk1"/>
              </a:buClr>
              <a:buSzPts val="1400"/>
              <a:buFont typeface="Calibri"/>
              <a:buAutoNum type="arabicPeriod"/>
            </a:pPr>
            <a:r>
              <a:rPr lang="en">
                <a:solidFill>
                  <a:schemeClr val="dk1"/>
                </a:solidFill>
                <a:latin typeface="Calibri"/>
                <a:ea typeface="Calibri"/>
                <a:cs typeface="Calibri"/>
                <a:sym typeface="Calibri"/>
              </a:rPr>
              <a:t>Financially support technical collaborator to work with regionally identified collaborations / regional priorities and ongoing work. </a:t>
            </a:r>
            <a:endParaRPr i="1">
              <a:latin typeface="Calibri"/>
              <a:ea typeface="Calibri"/>
              <a:cs typeface="Calibri"/>
              <a:sym typeface="Calibri"/>
            </a:endParaRPr>
          </a:p>
        </p:txBody>
      </p:sp>
      <p:pic>
        <p:nvPicPr>
          <p:cNvPr id="546" name="Google Shape;546;p83"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4"/>
          <p:cNvSpPr txBox="1">
            <a:spLocks noGrp="1"/>
          </p:cNvSpPr>
          <p:nvPr>
            <p:ph type="title"/>
          </p:nvPr>
        </p:nvSpPr>
        <p:spPr>
          <a:xfrm>
            <a:off x="1810937" y="56722"/>
            <a:ext cx="6862438" cy="991912"/>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3000"/>
              <a:buFont typeface="Tahoma"/>
              <a:buNone/>
            </a:pPr>
            <a:r>
              <a:rPr lang="en" sz="3000"/>
              <a:t>People, Structures, Land Use:</a:t>
            </a:r>
            <a:br>
              <a:rPr lang="en" sz="3000"/>
            </a:br>
            <a:r>
              <a:rPr lang="en" sz="3000"/>
              <a:t>Reducing Risk of Wildfire Loss</a:t>
            </a:r>
            <a:endParaRPr/>
          </a:p>
        </p:txBody>
      </p:sp>
      <p:sp>
        <p:nvSpPr>
          <p:cNvPr id="553" name="Google Shape;553;p84"/>
          <p:cNvSpPr txBox="1">
            <a:spLocks noGrp="1"/>
          </p:cNvSpPr>
          <p:nvPr>
            <p:ph type="body" idx="1"/>
          </p:nvPr>
        </p:nvSpPr>
        <p:spPr>
          <a:xfrm>
            <a:off x="40449" y="2018640"/>
            <a:ext cx="3540977" cy="1043128"/>
          </a:xfrm>
          <a:prstGeom prst="rect">
            <a:avLst/>
          </a:prstGeom>
          <a:noFill/>
          <a:ln>
            <a:noFill/>
          </a:ln>
        </p:spPr>
        <p:txBody>
          <a:bodyPr spcFirstLastPara="1" wrap="square" lIns="68575" tIns="34275" rIns="68575" bIns="34275" anchor="t" anchorCtr="0">
            <a:normAutofit/>
          </a:bodyPr>
          <a:lstStyle/>
          <a:p>
            <a:pPr marL="342900" lvl="1" indent="0" algn="l" rtl="0">
              <a:spcBef>
                <a:spcPts val="0"/>
              </a:spcBef>
              <a:spcAft>
                <a:spcPts val="0"/>
              </a:spcAft>
              <a:buClr>
                <a:schemeClr val="dk1"/>
              </a:buClr>
              <a:buSzPct val="100000"/>
              <a:buNone/>
            </a:pPr>
            <a:r>
              <a:rPr lang="en" b="1"/>
              <a:t>Natural Resource Division</a:t>
            </a:r>
            <a:endParaRPr/>
          </a:p>
          <a:p>
            <a:pPr marL="558800" lvl="1" indent="-220027" algn="l" rtl="0">
              <a:spcBef>
                <a:spcPts val="300"/>
              </a:spcBef>
              <a:spcAft>
                <a:spcPts val="0"/>
              </a:spcAft>
              <a:buClr>
                <a:schemeClr val="dk1"/>
              </a:buClr>
              <a:buSzPct val="100000"/>
              <a:buChar char="–"/>
            </a:pPr>
            <a:r>
              <a:rPr lang="en"/>
              <a:t>Large-scale vegetation management</a:t>
            </a:r>
            <a:endParaRPr/>
          </a:p>
        </p:txBody>
      </p:sp>
      <p:sp>
        <p:nvSpPr>
          <p:cNvPr id="554" name="Google Shape;554;p84"/>
          <p:cNvSpPr txBox="1">
            <a:spLocks noGrp="1"/>
          </p:cNvSpPr>
          <p:nvPr>
            <p:ph type="body" idx="2"/>
          </p:nvPr>
        </p:nvSpPr>
        <p:spPr>
          <a:xfrm>
            <a:off x="40449" y="3173609"/>
            <a:ext cx="3658320" cy="1426679"/>
          </a:xfrm>
          <a:prstGeom prst="rect">
            <a:avLst/>
          </a:prstGeom>
          <a:noFill/>
          <a:ln>
            <a:noFill/>
          </a:ln>
        </p:spPr>
        <p:txBody>
          <a:bodyPr spcFirstLastPara="1" wrap="square" lIns="68575" tIns="34275" rIns="68575" bIns="34275" anchor="t" anchorCtr="0">
            <a:normAutofit fontScale="92500" lnSpcReduction="10000"/>
          </a:bodyPr>
          <a:lstStyle/>
          <a:p>
            <a:pPr marL="342900" lvl="1" indent="0" algn="l" rtl="0">
              <a:spcBef>
                <a:spcPts val="0"/>
              </a:spcBef>
              <a:spcAft>
                <a:spcPts val="0"/>
              </a:spcAft>
              <a:buClr>
                <a:schemeClr val="dk1"/>
              </a:buClr>
              <a:buSzPct val="100000"/>
              <a:buNone/>
            </a:pPr>
            <a:r>
              <a:rPr lang="en" b="1"/>
              <a:t>Fire Prevention Division</a:t>
            </a:r>
            <a:endParaRPr/>
          </a:p>
          <a:p>
            <a:pPr marL="558800" lvl="1" indent="-220027" algn="l" rtl="0">
              <a:spcBef>
                <a:spcPts val="300"/>
              </a:spcBef>
              <a:spcAft>
                <a:spcPts val="0"/>
              </a:spcAft>
              <a:buClr>
                <a:schemeClr val="dk1"/>
              </a:buClr>
              <a:buSzPct val="100000"/>
              <a:buChar char="–"/>
            </a:pPr>
            <a:r>
              <a:rPr lang="en"/>
              <a:t>Defensible space and structure hardening assessment</a:t>
            </a:r>
            <a:endParaRPr/>
          </a:p>
          <a:p>
            <a:pPr marL="558800" lvl="1" indent="-220027" algn="l" rtl="0">
              <a:spcBef>
                <a:spcPts val="300"/>
              </a:spcBef>
              <a:spcAft>
                <a:spcPts val="0"/>
              </a:spcAft>
              <a:buClr>
                <a:schemeClr val="dk1"/>
              </a:buClr>
              <a:buSzPct val="100000"/>
              <a:buChar char="–"/>
            </a:pPr>
            <a:r>
              <a:rPr lang="en"/>
              <a:t>Cost-share program with SCEIP</a:t>
            </a:r>
            <a:endParaRPr/>
          </a:p>
          <a:p>
            <a:pPr marL="254000" lvl="0" indent="-127000" algn="l" rtl="0">
              <a:spcBef>
                <a:spcPts val="400"/>
              </a:spcBef>
              <a:spcAft>
                <a:spcPts val="0"/>
              </a:spcAft>
              <a:buClr>
                <a:schemeClr val="dk1"/>
              </a:buClr>
              <a:buSzPct val="100000"/>
              <a:buNone/>
            </a:pPr>
            <a:endParaRPr/>
          </a:p>
        </p:txBody>
      </p:sp>
      <p:pic>
        <p:nvPicPr>
          <p:cNvPr id="555" name="Google Shape;555;p84" descr="Permit Sonoma logo"/>
          <p:cNvPicPr preferRelativeResize="0"/>
          <p:nvPr/>
        </p:nvPicPr>
        <p:blipFill rotWithShape="1">
          <a:blip r:embed="rId3">
            <a:alphaModFix/>
          </a:blip>
          <a:srcRect/>
          <a:stretch/>
        </p:blipFill>
        <p:spPr>
          <a:xfrm>
            <a:off x="136962" y="56722"/>
            <a:ext cx="1426678" cy="1426678"/>
          </a:xfrm>
          <a:prstGeom prst="rect">
            <a:avLst/>
          </a:prstGeom>
          <a:noFill/>
          <a:ln>
            <a:noFill/>
          </a:ln>
        </p:spPr>
      </p:pic>
      <p:grpSp>
        <p:nvGrpSpPr>
          <p:cNvPr id="556" name="Google Shape;556;p84">
            <a:extLst>
              <a:ext uri="{C183D7F6-B498-43B3-948B-1728B52AA6E4}">
                <adec:decorative xmlns:adec="http://schemas.microsoft.com/office/drawing/2017/decorative" val="1"/>
              </a:ext>
            </a:extLst>
          </p:cNvPr>
          <p:cNvGrpSpPr/>
          <p:nvPr/>
        </p:nvGrpSpPr>
        <p:grpSpPr>
          <a:xfrm>
            <a:off x="4062547" y="2541125"/>
            <a:ext cx="4790936" cy="1916755"/>
            <a:chOff x="1760" y="1228"/>
            <a:chExt cx="6387914" cy="2555673"/>
          </a:xfrm>
        </p:grpSpPr>
        <p:sp>
          <p:nvSpPr>
            <p:cNvPr id="557" name="Google Shape;557;p84"/>
            <p:cNvSpPr/>
            <p:nvPr/>
          </p:nvSpPr>
          <p:spPr>
            <a:xfrm rot="-5400000">
              <a:off x="1760" y="1228"/>
              <a:ext cx="2554445" cy="2554445"/>
            </a:xfrm>
            <a:prstGeom prst="downArrow">
              <a:avLst>
                <a:gd name="adj1" fmla="val 50000"/>
                <a:gd name="adj2" fmla="val 35000"/>
              </a:avLst>
            </a:prstGeom>
            <a:gradFill>
              <a:gsLst>
                <a:gs pos="0">
                  <a:srgbClr val="000000">
                    <a:alpha val="56862"/>
                  </a:srgbClr>
                </a:gs>
                <a:gs pos="13000">
                  <a:srgbClr val="000000">
                    <a:alpha val="56862"/>
                  </a:srgbClr>
                </a:gs>
                <a:gs pos="55000">
                  <a:srgbClr val="3F3151"/>
                </a:gs>
                <a:gs pos="100000">
                  <a:srgbClr val="3F3151"/>
                </a:gs>
              </a:gsLst>
              <a:lin ang="5400000" scaled="0"/>
            </a:gra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58" name="Google Shape;558;p84"/>
            <p:cNvSpPr txBox="1"/>
            <p:nvPr/>
          </p:nvSpPr>
          <p:spPr>
            <a:xfrm>
              <a:off x="1760" y="639839"/>
              <a:ext cx="2107417" cy="127722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 sz="1500" b="0" i="0" u="none" strike="noStrike" cap="none">
                  <a:solidFill>
                    <a:schemeClr val="lt1"/>
                  </a:solidFill>
                  <a:latin typeface="Calibri"/>
                  <a:ea typeface="Calibri"/>
                  <a:cs typeface="Calibri"/>
                  <a:sym typeface="Calibri"/>
                </a:rPr>
                <a:t>Structure Hardening &amp;</a:t>
              </a:r>
              <a:endParaRPr sz="1100"/>
            </a:p>
            <a:p>
              <a:pPr marL="0" marR="0" lvl="0" indent="0" algn="ctr" rtl="0">
                <a:lnSpc>
                  <a:spcPct val="90000"/>
                </a:lnSpc>
                <a:spcBef>
                  <a:spcPts val="0"/>
                </a:spcBef>
                <a:spcAft>
                  <a:spcPts val="0"/>
                </a:spcAft>
                <a:buClr>
                  <a:schemeClr val="lt1"/>
                </a:buClr>
                <a:buSzPts val="1500"/>
                <a:buFont typeface="Calibri"/>
                <a:buNone/>
              </a:pPr>
              <a:r>
                <a:rPr lang="en" sz="1500" b="0" i="0" u="none" strike="noStrike" cap="none">
                  <a:solidFill>
                    <a:schemeClr val="lt1"/>
                  </a:solidFill>
                  <a:latin typeface="Calibri"/>
                  <a:ea typeface="Calibri"/>
                  <a:cs typeface="Calibri"/>
                  <a:sym typeface="Calibri"/>
                </a:rPr>
                <a:t>Defensible Space</a:t>
              </a:r>
              <a:endParaRPr sz="1100"/>
            </a:p>
          </p:txBody>
        </p:sp>
        <p:sp>
          <p:nvSpPr>
            <p:cNvPr id="559" name="Google Shape;559;p84"/>
            <p:cNvSpPr/>
            <p:nvPr/>
          </p:nvSpPr>
          <p:spPr>
            <a:xfrm rot="5400000">
              <a:off x="3835229" y="2456"/>
              <a:ext cx="2554445" cy="2554445"/>
            </a:xfrm>
            <a:prstGeom prst="downArrow">
              <a:avLst>
                <a:gd name="adj1" fmla="val 50000"/>
                <a:gd name="adj2" fmla="val 35000"/>
              </a:avLst>
            </a:prstGeom>
            <a:gradFill>
              <a:gsLst>
                <a:gs pos="0">
                  <a:srgbClr val="000000">
                    <a:alpha val="56862"/>
                  </a:srgbClr>
                </a:gs>
                <a:gs pos="10000">
                  <a:srgbClr val="000000">
                    <a:alpha val="56862"/>
                  </a:srgbClr>
                </a:gs>
                <a:gs pos="55000">
                  <a:srgbClr val="E36C09"/>
                </a:gs>
                <a:gs pos="100000">
                  <a:srgbClr val="E36C09"/>
                </a:gs>
              </a:gsLst>
              <a:lin ang="5400000" scaled="0"/>
            </a:gra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0" name="Google Shape;560;p84"/>
            <p:cNvSpPr txBox="1"/>
            <p:nvPr/>
          </p:nvSpPr>
          <p:spPr>
            <a:xfrm>
              <a:off x="4282257" y="641067"/>
              <a:ext cx="2107417" cy="127722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 sz="1500" b="0" i="0" u="none" strike="noStrike" cap="none">
                  <a:solidFill>
                    <a:schemeClr val="lt1"/>
                  </a:solidFill>
                  <a:latin typeface="Calibri"/>
                  <a:ea typeface="Calibri"/>
                  <a:cs typeface="Calibri"/>
                  <a:sym typeface="Calibri"/>
                </a:rPr>
                <a:t>Wildland Fuels Reduction</a:t>
              </a:r>
              <a:endParaRPr sz="1100"/>
            </a:p>
          </p:txBody>
        </p:sp>
      </p:grpSp>
      <p:pic>
        <p:nvPicPr>
          <p:cNvPr id="561" name="Google Shape;561;p8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739147" y="2208630"/>
            <a:ext cx="1452528" cy="1279244"/>
          </a:xfrm>
          <a:prstGeom prst="rect">
            <a:avLst/>
          </a:prstGeom>
          <a:noFill/>
          <a:ln>
            <a:noFill/>
          </a:ln>
        </p:spPr>
      </p:pic>
      <p:sp>
        <p:nvSpPr>
          <p:cNvPr id="562" name="Google Shape;562;p84"/>
          <p:cNvSpPr/>
          <p:nvPr/>
        </p:nvSpPr>
        <p:spPr>
          <a:xfrm>
            <a:off x="4180035" y="2700201"/>
            <a:ext cx="1661371" cy="30008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0" i="0" u="none" strike="noStrike" cap="none">
                <a:solidFill>
                  <a:schemeClr val="dk1"/>
                </a:solidFill>
                <a:latin typeface="Calibri"/>
                <a:ea typeface="Calibri"/>
                <a:cs typeface="Calibri"/>
                <a:sym typeface="Calibri"/>
              </a:rPr>
              <a:t>House-Out </a:t>
            </a:r>
            <a:endParaRPr sz="1100"/>
          </a:p>
        </p:txBody>
      </p:sp>
      <p:sp>
        <p:nvSpPr>
          <p:cNvPr id="563" name="Google Shape;563;p84"/>
          <p:cNvSpPr/>
          <p:nvPr/>
        </p:nvSpPr>
        <p:spPr>
          <a:xfrm>
            <a:off x="7649663" y="2700201"/>
            <a:ext cx="1219931" cy="30008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Landscape-In</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5">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0" name="Google Shape;570;p85"/>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Current FEMA Funding</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71" name="Google Shape;571;p85"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
        <p:nvSpPr>
          <p:cNvPr id="572" name="Google Shape;572;p85"/>
          <p:cNvSpPr txBox="1">
            <a:spLocks noGrp="1"/>
          </p:cNvSpPr>
          <p:nvPr>
            <p:ph type="body" idx="4294967295"/>
          </p:nvPr>
        </p:nvSpPr>
        <p:spPr>
          <a:xfrm>
            <a:off x="335625" y="1033950"/>
            <a:ext cx="8654700" cy="4044900"/>
          </a:xfrm>
          <a:prstGeom prst="rect">
            <a:avLst/>
          </a:prstGeom>
          <a:noFill/>
          <a:ln>
            <a:noFill/>
          </a:ln>
        </p:spPr>
        <p:txBody>
          <a:bodyPr spcFirstLastPara="1" wrap="square" lIns="68575" tIns="34275" rIns="68575" bIns="34275" anchor="t" anchorCtr="0">
            <a:normAutofit lnSpcReduction="10000"/>
          </a:bodyPr>
          <a:lstStyle/>
          <a:p>
            <a:pPr marL="0" lvl="0" indent="0" algn="l" rtl="0">
              <a:spcBef>
                <a:spcPts val="0"/>
              </a:spcBef>
              <a:spcAft>
                <a:spcPts val="0"/>
              </a:spcAft>
              <a:buNone/>
            </a:pPr>
            <a:r>
              <a:rPr lang="en" b="1"/>
              <a:t>1. Wildfire Adapted Sonoma County</a:t>
            </a:r>
            <a:endParaRPr b="1"/>
          </a:p>
          <a:p>
            <a:pPr marL="558800" lvl="1" indent="-234950" algn="l" rtl="0">
              <a:spcBef>
                <a:spcPts val="900"/>
              </a:spcBef>
              <a:spcAft>
                <a:spcPts val="0"/>
              </a:spcAft>
              <a:buClr>
                <a:schemeClr val="dk1"/>
              </a:buClr>
              <a:buSzPts val="2100"/>
              <a:buChar char="•"/>
            </a:pPr>
            <a:r>
              <a:rPr lang="en"/>
              <a:t>Two HMGP Grants, Phase 1 completed July 2023</a:t>
            </a:r>
            <a:endParaRPr/>
          </a:p>
          <a:p>
            <a:pPr marL="863600" lvl="2" indent="-190500" algn="l" rtl="0">
              <a:spcBef>
                <a:spcPts val="900"/>
              </a:spcBef>
              <a:spcAft>
                <a:spcPts val="0"/>
              </a:spcAft>
              <a:buClr>
                <a:schemeClr val="dk1"/>
              </a:buClr>
              <a:buSzPts val="1800"/>
              <a:buChar char="•"/>
            </a:pPr>
            <a:r>
              <a:rPr lang="en"/>
              <a:t>Reduce near-structure fuels, Harden structures, Increase the resilience of the whole community.</a:t>
            </a:r>
            <a:endParaRPr/>
          </a:p>
          <a:p>
            <a:pPr marL="0" lvl="0" indent="0" algn="l" rtl="0">
              <a:spcBef>
                <a:spcPts val="900"/>
              </a:spcBef>
              <a:spcAft>
                <a:spcPts val="0"/>
              </a:spcAft>
              <a:buNone/>
            </a:pPr>
            <a:r>
              <a:rPr lang="en" b="1"/>
              <a:t>2. Sonoma County Hazardous Fuels Management (HMGP)</a:t>
            </a:r>
            <a:endParaRPr b="1"/>
          </a:p>
          <a:p>
            <a:pPr marL="558800" lvl="1" indent="-234950" algn="l" rtl="0">
              <a:spcBef>
                <a:spcPts val="900"/>
              </a:spcBef>
              <a:spcAft>
                <a:spcPts val="0"/>
              </a:spcAft>
              <a:buClr>
                <a:schemeClr val="dk1"/>
              </a:buClr>
              <a:buSzPts val="2100"/>
              <a:buChar char="•"/>
            </a:pPr>
            <a:r>
              <a:rPr lang="en"/>
              <a:t>Phase 1 completed November 2023</a:t>
            </a:r>
            <a:endParaRPr/>
          </a:p>
          <a:p>
            <a:pPr marL="558800" lvl="1" indent="-234950" algn="l" rtl="0">
              <a:spcBef>
                <a:spcPts val="900"/>
              </a:spcBef>
              <a:spcAft>
                <a:spcPts val="0"/>
              </a:spcAft>
              <a:buClr>
                <a:schemeClr val="dk1"/>
              </a:buClr>
              <a:buSzPts val="2100"/>
              <a:buChar char="•"/>
            </a:pPr>
            <a:r>
              <a:rPr lang="en"/>
              <a:t>Large-scale vegetation management projects in 4 project areas</a:t>
            </a:r>
            <a:endParaRPr/>
          </a:p>
          <a:p>
            <a:pPr marL="0" lvl="0" indent="0" algn="l" rtl="0">
              <a:spcBef>
                <a:spcPts val="900"/>
              </a:spcBef>
              <a:spcAft>
                <a:spcPts val="0"/>
              </a:spcAft>
              <a:buNone/>
            </a:pPr>
            <a:r>
              <a:rPr lang="en" b="1"/>
              <a:t>3. Combined approach of (1) and (2):  Whole community, </a:t>
            </a:r>
            <a:endParaRPr b="1"/>
          </a:p>
          <a:p>
            <a:pPr marL="0" lvl="0" indent="457200" algn="l" rtl="0">
              <a:spcBef>
                <a:spcPts val="900"/>
              </a:spcBef>
              <a:spcAft>
                <a:spcPts val="0"/>
              </a:spcAft>
              <a:buNone/>
            </a:pPr>
            <a:r>
              <a:rPr lang="en" b="1"/>
              <a:t>landscape scale wildfire resilience</a:t>
            </a:r>
            <a:endParaRPr b="1"/>
          </a:p>
          <a:p>
            <a:pPr marL="558800" lvl="1" indent="-234950" algn="l" rtl="0">
              <a:spcBef>
                <a:spcPts val="900"/>
              </a:spcBef>
              <a:spcAft>
                <a:spcPts val="0"/>
              </a:spcAft>
              <a:buClr>
                <a:schemeClr val="dk1"/>
              </a:buClr>
              <a:buSzPts val="2100"/>
              <a:buChar char="•"/>
            </a:pPr>
            <a:r>
              <a:rPr lang="en" b="1"/>
              <a:t>BRIC Grant</a:t>
            </a:r>
            <a:r>
              <a:rPr lang="en"/>
              <a:t>: Three model landscapes (Award Pending, Phase 1 – 18 mos.)</a:t>
            </a:r>
            <a:endParaRPr/>
          </a:p>
          <a:p>
            <a:pPr marL="863600" lvl="2" indent="-190500" algn="l" rtl="0">
              <a:spcBef>
                <a:spcPts val="900"/>
              </a:spcBef>
              <a:spcAft>
                <a:spcPts val="0"/>
              </a:spcAft>
              <a:buClr>
                <a:schemeClr val="dk1"/>
              </a:buClr>
              <a:buSzPts val="1800"/>
              <a:buChar char="•"/>
            </a:pPr>
            <a:r>
              <a:rPr lang="en"/>
              <a:t>Larkfield-Wikiup/Mark West Creek</a:t>
            </a:r>
            <a:endParaRPr/>
          </a:p>
          <a:p>
            <a:pPr marL="863600" lvl="2" indent="-190500" algn="l" rtl="0">
              <a:spcBef>
                <a:spcPts val="900"/>
              </a:spcBef>
              <a:spcAft>
                <a:spcPts val="0"/>
              </a:spcAft>
              <a:buClr>
                <a:schemeClr val="dk1"/>
              </a:buClr>
              <a:buSzPts val="1800"/>
              <a:buChar char="•"/>
            </a:pPr>
            <a:r>
              <a:rPr lang="en"/>
              <a:t>Guernewood-Guerneville-Rio Nido</a:t>
            </a:r>
            <a:endParaRPr/>
          </a:p>
          <a:p>
            <a:pPr marL="863600" lvl="2" indent="-190500" algn="l" rtl="0">
              <a:spcBef>
                <a:spcPts val="900"/>
              </a:spcBef>
              <a:spcAft>
                <a:spcPts val="0"/>
              </a:spcAft>
              <a:buClr>
                <a:schemeClr val="dk1"/>
              </a:buClr>
              <a:buSzPts val="1800"/>
              <a:buChar char="•"/>
            </a:pPr>
            <a:r>
              <a:rPr lang="en"/>
              <a:t>Penngrove-Sonoma Mountain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6"/>
          <p:cNvSpPr txBox="1">
            <a:spLocks noGrp="1"/>
          </p:cNvSpPr>
          <p:nvPr>
            <p:ph type="title"/>
          </p:nvPr>
        </p:nvSpPr>
        <p:spPr>
          <a:xfrm>
            <a:off x="628650" y="273845"/>
            <a:ext cx="7886700" cy="994200"/>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Tahoma"/>
              <a:buNone/>
            </a:pPr>
            <a:r>
              <a:rPr lang="en" sz="3000"/>
              <a:t>Current and Proposed Project Areas</a:t>
            </a:r>
            <a:endParaRPr sz="3000"/>
          </a:p>
        </p:txBody>
      </p:sp>
      <p:pic>
        <p:nvPicPr>
          <p:cNvPr id="579" name="Google Shape;579;p86" descr="Map of current and proposed project areas for vegetation management grant project"/>
          <p:cNvPicPr preferRelativeResize="0">
            <a:picLocks noGrp="1"/>
          </p:cNvPicPr>
          <p:nvPr>
            <p:ph type="body" idx="1"/>
          </p:nvPr>
        </p:nvPicPr>
        <p:blipFill rotWithShape="1">
          <a:blip r:embed="rId3">
            <a:alphaModFix/>
          </a:blip>
          <a:srcRect/>
          <a:stretch/>
        </p:blipFill>
        <p:spPr>
          <a:xfrm>
            <a:off x="628650" y="1411421"/>
            <a:ext cx="5558400" cy="3530400"/>
          </a:xfrm>
          <a:prstGeom prst="rect">
            <a:avLst/>
          </a:prstGeom>
          <a:noFill/>
          <a:ln>
            <a:noFill/>
          </a:ln>
          <a:effectLst>
            <a:outerShdw blurRad="292100" dist="139700" dir="2700000" algn="tl" rotWithShape="0">
              <a:srgbClr val="333333">
                <a:alpha val="64709"/>
              </a:srgbClr>
            </a:outerShdw>
          </a:effectLst>
        </p:spPr>
      </p:pic>
      <p:sp>
        <p:nvSpPr>
          <p:cNvPr id="580" name="Google Shape;580;p86"/>
          <p:cNvSpPr txBox="1"/>
          <p:nvPr/>
        </p:nvSpPr>
        <p:spPr>
          <a:xfrm>
            <a:off x="6341012" y="1411421"/>
            <a:ext cx="2174400" cy="3530400"/>
          </a:xfrm>
          <a:prstGeom prst="rect">
            <a:avLst/>
          </a:prstGeom>
          <a:noFill/>
          <a:ln>
            <a:noFill/>
          </a:ln>
        </p:spPr>
        <p:txBody>
          <a:bodyPr spcFirstLastPara="1" wrap="square" lIns="68575" tIns="34275" rIns="68575" bIns="34275" anchor="t" anchorCtr="0">
            <a:normAutofit fontScale="92500"/>
          </a:bodyPr>
          <a:lstStyle/>
          <a:p>
            <a:pPr marL="177800" marR="0" lvl="0" indent="-171450" algn="l" rtl="0">
              <a:lnSpc>
                <a:spcPct val="100000"/>
              </a:lnSpc>
              <a:spcBef>
                <a:spcPts val="0"/>
              </a:spcBef>
              <a:spcAft>
                <a:spcPts val="0"/>
              </a:spcAft>
              <a:buClr>
                <a:schemeClr val="dk1"/>
              </a:buClr>
              <a:buSzPts val="2100"/>
              <a:buFont typeface="Arial"/>
              <a:buChar char="•"/>
            </a:pPr>
            <a:r>
              <a:rPr lang="en" sz="2100">
                <a:solidFill>
                  <a:schemeClr val="dk1"/>
                </a:solidFill>
                <a:latin typeface="Tahoma"/>
                <a:ea typeface="Tahoma"/>
                <a:cs typeface="Tahoma"/>
                <a:sym typeface="Tahoma"/>
              </a:rPr>
              <a:t>Wildfire Adapted Part 1 </a:t>
            </a:r>
            <a:endParaRPr sz="1100"/>
          </a:p>
          <a:p>
            <a:pPr marL="177800" marR="0" lvl="0" indent="-171450" algn="l" rtl="0">
              <a:lnSpc>
                <a:spcPct val="100000"/>
              </a:lnSpc>
              <a:spcBef>
                <a:spcPts val="200"/>
              </a:spcBef>
              <a:spcAft>
                <a:spcPts val="0"/>
              </a:spcAft>
              <a:buClr>
                <a:schemeClr val="dk1"/>
              </a:buClr>
              <a:buSzPts val="2100"/>
              <a:buFont typeface="Arial"/>
              <a:buChar char="•"/>
            </a:pPr>
            <a:r>
              <a:rPr lang="en" sz="2100">
                <a:solidFill>
                  <a:schemeClr val="dk1"/>
                </a:solidFill>
                <a:latin typeface="Tahoma"/>
                <a:ea typeface="Tahoma"/>
                <a:cs typeface="Tahoma"/>
                <a:sym typeface="Tahoma"/>
              </a:rPr>
              <a:t>Wildfire Adapted Part 2 </a:t>
            </a:r>
            <a:endParaRPr sz="1100"/>
          </a:p>
          <a:p>
            <a:pPr marL="177800" marR="0" lvl="0" indent="-171450" algn="l" rtl="0">
              <a:lnSpc>
                <a:spcPct val="100000"/>
              </a:lnSpc>
              <a:spcBef>
                <a:spcPts val="200"/>
              </a:spcBef>
              <a:spcAft>
                <a:spcPts val="0"/>
              </a:spcAft>
              <a:buClr>
                <a:schemeClr val="dk1"/>
              </a:buClr>
              <a:buSzPts val="2100"/>
              <a:buFont typeface="Arial"/>
              <a:buChar char="•"/>
            </a:pPr>
            <a:r>
              <a:rPr lang="en" sz="2100">
                <a:solidFill>
                  <a:schemeClr val="dk1"/>
                </a:solidFill>
                <a:latin typeface="Tahoma"/>
                <a:ea typeface="Tahoma"/>
                <a:cs typeface="Tahoma"/>
                <a:sym typeface="Tahoma"/>
              </a:rPr>
              <a:t>Hazardous Fuels Reduction Project </a:t>
            </a:r>
            <a:endParaRPr sz="1100"/>
          </a:p>
          <a:p>
            <a:pPr marL="177800" marR="0" lvl="0" indent="-171450" algn="l" rtl="0">
              <a:lnSpc>
                <a:spcPct val="100000"/>
              </a:lnSpc>
              <a:spcBef>
                <a:spcPts val="200"/>
              </a:spcBef>
              <a:spcAft>
                <a:spcPts val="0"/>
              </a:spcAft>
              <a:buClr>
                <a:schemeClr val="dk1"/>
              </a:buClr>
              <a:buSzPts val="2100"/>
              <a:buFont typeface="Arial"/>
              <a:buChar char="•"/>
            </a:pPr>
            <a:r>
              <a:rPr lang="en" sz="2100">
                <a:solidFill>
                  <a:schemeClr val="dk1"/>
                </a:solidFill>
                <a:latin typeface="Tahoma"/>
                <a:ea typeface="Tahoma"/>
                <a:cs typeface="Tahoma"/>
                <a:sym typeface="Tahoma"/>
              </a:rPr>
              <a:t>Wildfire Resilient Sonoma County, BRIC</a:t>
            </a:r>
            <a:endParaRPr sz="1100"/>
          </a:p>
        </p:txBody>
      </p:sp>
      <p:grpSp>
        <p:nvGrpSpPr>
          <p:cNvPr id="581" name="Google Shape;581;p86">
            <a:extLst>
              <a:ext uri="{C183D7F6-B498-43B3-948B-1728B52AA6E4}">
                <adec:decorative xmlns:adec="http://schemas.microsoft.com/office/drawing/2017/decorative" val="1"/>
              </a:ext>
            </a:extLst>
          </p:cNvPr>
          <p:cNvGrpSpPr/>
          <p:nvPr/>
        </p:nvGrpSpPr>
        <p:grpSpPr>
          <a:xfrm>
            <a:off x="8516133" y="1624706"/>
            <a:ext cx="470681" cy="2321046"/>
            <a:chOff x="11301706" y="1997462"/>
            <a:chExt cx="627575" cy="3094728"/>
          </a:xfrm>
        </p:grpSpPr>
        <p:pic>
          <p:nvPicPr>
            <p:cNvPr id="582" name="Google Shape;582;p86"/>
            <p:cNvPicPr preferRelativeResize="0"/>
            <p:nvPr/>
          </p:nvPicPr>
          <p:blipFill rotWithShape="1">
            <a:blip r:embed="rId4">
              <a:alphaModFix/>
            </a:blip>
            <a:srcRect/>
            <a:stretch/>
          </p:blipFill>
          <p:spPr>
            <a:xfrm>
              <a:off x="11301706" y="1997462"/>
              <a:ext cx="614527" cy="338617"/>
            </a:xfrm>
            <a:prstGeom prst="rect">
              <a:avLst/>
            </a:prstGeom>
            <a:noFill/>
            <a:ln>
              <a:noFill/>
            </a:ln>
          </p:spPr>
        </p:pic>
        <p:pic>
          <p:nvPicPr>
            <p:cNvPr id="583" name="Google Shape;583;p86"/>
            <p:cNvPicPr preferRelativeResize="0"/>
            <p:nvPr/>
          </p:nvPicPr>
          <p:blipFill rotWithShape="1">
            <a:blip r:embed="rId5">
              <a:alphaModFix/>
            </a:blip>
            <a:srcRect/>
            <a:stretch/>
          </p:blipFill>
          <p:spPr>
            <a:xfrm>
              <a:off x="11312635" y="2755695"/>
              <a:ext cx="616646" cy="348539"/>
            </a:xfrm>
            <a:prstGeom prst="rect">
              <a:avLst/>
            </a:prstGeom>
            <a:noFill/>
            <a:ln>
              <a:noFill/>
            </a:ln>
          </p:spPr>
        </p:pic>
        <p:pic>
          <p:nvPicPr>
            <p:cNvPr id="584" name="Google Shape;584;p86"/>
            <p:cNvPicPr preferRelativeResize="0"/>
            <p:nvPr/>
          </p:nvPicPr>
          <p:blipFill rotWithShape="1">
            <a:blip r:embed="rId6">
              <a:alphaModFix/>
            </a:blip>
            <a:srcRect/>
            <a:stretch/>
          </p:blipFill>
          <p:spPr>
            <a:xfrm>
              <a:off x="11325683" y="3619185"/>
              <a:ext cx="590550" cy="342900"/>
            </a:xfrm>
            <a:prstGeom prst="rect">
              <a:avLst/>
            </a:prstGeom>
            <a:noFill/>
            <a:ln>
              <a:noFill/>
            </a:ln>
          </p:spPr>
        </p:pic>
        <p:pic>
          <p:nvPicPr>
            <p:cNvPr id="585" name="Google Shape;585;p86"/>
            <p:cNvPicPr preferRelativeResize="0"/>
            <p:nvPr/>
          </p:nvPicPr>
          <p:blipFill rotWithShape="1">
            <a:blip r:embed="rId7">
              <a:alphaModFix/>
            </a:blip>
            <a:srcRect/>
            <a:stretch/>
          </p:blipFill>
          <p:spPr>
            <a:xfrm>
              <a:off x="11325683" y="4730240"/>
              <a:ext cx="590550" cy="361950"/>
            </a:xfrm>
            <a:prstGeom prst="rect">
              <a:avLst/>
            </a:prstGeom>
            <a:noFill/>
            <a:ln>
              <a:noFill/>
            </a:ln>
          </p:spPr>
        </p:pic>
      </p:grpSp>
      <p:grpSp>
        <p:nvGrpSpPr>
          <p:cNvPr id="586" name="Google Shape;586;p86">
            <a:extLst>
              <a:ext uri="{C183D7F6-B498-43B3-948B-1728B52AA6E4}">
                <adec:decorative xmlns:adec="http://schemas.microsoft.com/office/drawing/2017/decorative" val="1"/>
              </a:ext>
            </a:extLst>
          </p:cNvPr>
          <p:cNvGrpSpPr/>
          <p:nvPr/>
        </p:nvGrpSpPr>
        <p:grpSpPr>
          <a:xfrm>
            <a:off x="1857653" y="1482502"/>
            <a:ext cx="3317352" cy="2769327"/>
            <a:chOff x="2476870" y="1976669"/>
            <a:chExt cx="4423135" cy="3692436"/>
          </a:xfrm>
        </p:grpSpPr>
        <p:grpSp>
          <p:nvGrpSpPr>
            <p:cNvPr id="587" name="Google Shape;587;p86"/>
            <p:cNvGrpSpPr/>
            <p:nvPr/>
          </p:nvGrpSpPr>
          <p:grpSpPr>
            <a:xfrm>
              <a:off x="2476870" y="1976669"/>
              <a:ext cx="4423135" cy="3692436"/>
              <a:chOff x="2476870" y="1976669"/>
              <a:chExt cx="4423135" cy="3692436"/>
            </a:xfrm>
          </p:grpSpPr>
          <p:sp>
            <p:nvSpPr>
              <p:cNvPr id="588" name="Google Shape;588;p86"/>
              <p:cNvSpPr/>
              <p:nvPr/>
            </p:nvSpPr>
            <p:spPr>
              <a:xfrm>
                <a:off x="2476870" y="3542190"/>
                <a:ext cx="1225200" cy="1056300"/>
              </a:xfrm>
              <a:prstGeom prst="ellipse">
                <a:avLst/>
              </a:prstGeom>
              <a:noFill/>
              <a:ln w="38100" cap="flat" cmpd="sng">
                <a:solidFill>
                  <a:srgbClr val="C0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9" name="Google Shape;589;p86"/>
              <p:cNvSpPr/>
              <p:nvPr/>
            </p:nvSpPr>
            <p:spPr>
              <a:xfrm>
                <a:off x="3533159" y="1976669"/>
                <a:ext cx="1225200" cy="1056300"/>
              </a:xfrm>
              <a:prstGeom prst="ellipse">
                <a:avLst/>
              </a:prstGeom>
              <a:noFill/>
              <a:ln w="38100" cap="flat" cmpd="sng">
                <a:solidFill>
                  <a:srgbClr val="C0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0" name="Google Shape;590;p86"/>
              <p:cNvSpPr/>
              <p:nvPr/>
            </p:nvSpPr>
            <p:spPr>
              <a:xfrm>
                <a:off x="3023158" y="2787588"/>
                <a:ext cx="1225200" cy="1056300"/>
              </a:xfrm>
              <a:prstGeom prst="ellipse">
                <a:avLst/>
              </a:prstGeom>
              <a:noFill/>
              <a:ln w="38100" cap="flat" cmpd="sng">
                <a:solidFill>
                  <a:srgbClr val="C0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1" name="Google Shape;591;p86"/>
              <p:cNvSpPr/>
              <p:nvPr/>
            </p:nvSpPr>
            <p:spPr>
              <a:xfrm rot="2823603">
                <a:off x="4069593" y="3757189"/>
                <a:ext cx="2932924" cy="997233"/>
              </a:xfrm>
              <a:prstGeom prst="ellipse">
                <a:avLst/>
              </a:prstGeom>
              <a:noFill/>
              <a:ln w="38100" cap="flat" cmpd="sng">
                <a:solidFill>
                  <a:srgbClr val="C0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592" name="Google Shape;592;p86"/>
            <p:cNvSpPr txBox="1"/>
            <p:nvPr/>
          </p:nvSpPr>
          <p:spPr>
            <a:xfrm>
              <a:off x="2673293" y="5135818"/>
              <a:ext cx="3150000" cy="307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Hazardous Fuels Grant Project Areas</a:t>
              </a:r>
              <a:endParaRPr sz="1100"/>
            </a:p>
          </p:txBody>
        </p:sp>
      </p:grpSp>
      <p:grpSp>
        <p:nvGrpSpPr>
          <p:cNvPr id="593" name="Google Shape;593;p86">
            <a:extLst>
              <a:ext uri="{C183D7F6-B498-43B3-948B-1728B52AA6E4}">
                <adec:decorative xmlns:adec="http://schemas.microsoft.com/office/drawing/2017/decorative" val="1"/>
              </a:ext>
            </a:extLst>
          </p:cNvPr>
          <p:cNvGrpSpPr/>
          <p:nvPr/>
        </p:nvGrpSpPr>
        <p:grpSpPr>
          <a:xfrm>
            <a:off x="2398970" y="2775616"/>
            <a:ext cx="3424664" cy="1427216"/>
            <a:chOff x="3198626" y="3700821"/>
            <a:chExt cx="4566219" cy="1902955"/>
          </a:xfrm>
        </p:grpSpPr>
        <p:sp>
          <p:nvSpPr>
            <p:cNvPr id="594" name="Google Shape;594;p86"/>
            <p:cNvSpPr/>
            <p:nvPr/>
          </p:nvSpPr>
          <p:spPr>
            <a:xfrm>
              <a:off x="4525833" y="3700821"/>
              <a:ext cx="722400" cy="739200"/>
            </a:xfrm>
            <a:prstGeom prst="ellipse">
              <a:avLst/>
            </a:prstGeom>
            <a:noFill/>
            <a:ln w="28575" cap="flat" cmpd="sng">
              <a:solidFill>
                <a:srgbClr val="54813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5" name="Google Shape;595;p86"/>
            <p:cNvSpPr/>
            <p:nvPr/>
          </p:nvSpPr>
          <p:spPr>
            <a:xfrm>
              <a:off x="3198626" y="3743610"/>
              <a:ext cx="722400" cy="739200"/>
            </a:xfrm>
            <a:prstGeom prst="ellipse">
              <a:avLst/>
            </a:prstGeom>
            <a:noFill/>
            <a:ln w="28575" cap="flat" cmpd="sng">
              <a:solidFill>
                <a:srgbClr val="54813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6" name="Google Shape;596;p86"/>
            <p:cNvSpPr/>
            <p:nvPr/>
          </p:nvSpPr>
          <p:spPr>
            <a:xfrm>
              <a:off x="4953151" y="4781176"/>
              <a:ext cx="951600" cy="822600"/>
            </a:xfrm>
            <a:prstGeom prst="ellipse">
              <a:avLst/>
            </a:prstGeom>
            <a:noFill/>
            <a:ln w="28575" cap="flat" cmpd="sng">
              <a:solidFill>
                <a:srgbClr val="54813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7" name="Google Shape;597;p86"/>
            <p:cNvSpPr txBox="1"/>
            <p:nvPr/>
          </p:nvSpPr>
          <p:spPr>
            <a:xfrm>
              <a:off x="6035045" y="3819381"/>
              <a:ext cx="1729800" cy="307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BRIC Project Areas</a:t>
              </a:r>
              <a:endParaRPr sz="1100"/>
            </a:p>
          </p:txBody>
        </p:sp>
      </p:grpSp>
      <p:grpSp>
        <p:nvGrpSpPr>
          <p:cNvPr id="598" name="Google Shape;598;p86">
            <a:extLst>
              <a:ext uri="{C183D7F6-B498-43B3-948B-1728B52AA6E4}">
                <adec:decorative xmlns:adec="http://schemas.microsoft.com/office/drawing/2017/decorative" val="1"/>
              </a:ext>
            </a:extLst>
          </p:cNvPr>
          <p:cNvGrpSpPr/>
          <p:nvPr/>
        </p:nvGrpSpPr>
        <p:grpSpPr>
          <a:xfrm>
            <a:off x="1545965" y="1619594"/>
            <a:ext cx="3947504" cy="2524103"/>
            <a:chOff x="2061286" y="2159458"/>
            <a:chExt cx="5263339" cy="3365471"/>
          </a:xfrm>
        </p:grpSpPr>
        <p:grpSp>
          <p:nvGrpSpPr>
            <p:cNvPr id="599" name="Google Shape;599;p86"/>
            <p:cNvGrpSpPr/>
            <p:nvPr/>
          </p:nvGrpSpPr>
          <p:grpSpPr>
            <a:xfrm>
              <a:off x="2061286" y="2159458"/>
              <a:ext cx="4481079" cy="3365471"/>
              <a:chOff x="2061286" y="2159458"/>
              <a:chExt cx="4481079" cy="3365471"/>
            </a:xfrm>
          </p:grpSpPr>
          <p:sp>
            <p:nvSpPr>
              <p:cNvPr id="600" name="Google Shape;600;p86"/>
              <p:cNvSpPr/>
              <p:nvPr/>
            </p:nvSpPr>
            <p:spPr>
              <a:xfrm>
                <a:off x="2061286" y="3586889"/>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1" name="Google Shape;601;p86"/>
              <p:cNvSpPr/>
              <p:nvPr/>
            </p:nvSpPr>
            <p:spPr>
              <a:xfrm>
                <a:off x="3473420" y="4500218"/>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2" name="Google Shape;602;p86"/>
              <p:cNvSpPr/>
              <p:nvPr/>
            </p:nvSpPr>
            <p:spPr>
              <a:xfrm>
                <a:off x="3532116" y="2159458"/>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3" name="Google Shape;603;p86"/>
              <p:cNvSpPr/>
              <p:nvPr/>
            </p:nvSpPr>
            <p:spPr>
              <a:xfrm>
                <a:off x="3761468" y="2422206"/>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4" name="Google Shape;604;p86"/>
              <p:cNvSpPr/>
              <p:nvPr/>
            </p:nvSpPr>
            <p:spPr>
              <a:xfrm>
                <a:off x="4170213" y="3169125"/>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5" name="Google Shape;605;p86"/>
              <p:cNvSpPr/>
              <p:nvPr/>
            </p:nvSpPr>
            <p:spPr>
              <a:xfrm>
                <a:off x="3755814" y="3915575"/>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6" name="Google Shape;606;p86"/>
              <p:cNvSpPr/>
              <p:nvPr/>
            </p:nvSpPr>
            <p:spPr>
              <a:xfrm>
                <a:off x="5113860" y="3698761"/>
                <a:ext cx="709500" cy="6273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7" name="Google Shape;607;p86"/>
              <p:cNvSpPr/>
              <p:nvPr/>
            </p:nvSpPr>
            <p:spPr>
              <a:xfrm>
                <a:off x="5905765" y="4716140"/>
                <a:ext cx="636600" cy="7761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8" name="Google Shape;608;p86"/>
              <p:cNvSpPr/>
              <p:nvPr/>
            </p:nvSpPr>
            <p:spPr>
              <a:xfrm>
                <a:off x="5606415" y="5114529"/>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9" name="Google Shape;609;p86"/>
              <p:cNvSpPr/>
              <p:nvPr/>
            </p:nvSpPr>
            <p:spPr>
              <a:xfrm>
                <a:off x="3270996" y="3965363"/>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10" name="Google Shape;610;p86"/>
              <p:cNvSpPr/>
              <p:nvPr/>
            </p:nvSpPr>
            <p:spPr>
              <a:xfrm>
                <a:off x="3308569" y="3125770"/>
                <a:ext cx="880800" cy="8475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11" name="Google Shape;611;p86"/>
              <p:cNvSpPr/>
              <p:nvPr/>
            </p:nvSpPr>
            <p:spPr>
              <a:xfrm>
                <a:off x="5525450" y="4430963"/>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12" name="Google Shape;612;p86"/>
              <p:cNvSpPr/>
              <p:nvPr/>
            </p:nvSpPr>
            <p:spPr>
              <a:xfrm>
                <a:off x="2972082" y="3702259"/>
                <a:ext cx="433800" cy="410400"/>
              </a:xfrm>
              <a:prstGeom prst="ellipse">
                <a:avLst/>
              </a:prstGeom>
              <a:noFill/>
              <a:ln w="254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613" name="Google Shape;613;p86"/>
            <p:cNvSpPr txBox="1"/>
            <p:nvPr/>
          </p:nvSpPr>
          <p:spPr>
            <a:xfrm>
              <a:off x="4720025" y="2335533"/>
              <a:ext cx="2604600" cy="307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Wildfire Adapted Project Areas</a:t>
              </a:r>
              <a:endParaRPr sz="11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500"/>
                                        <p:tgtEl>
                                          <p:spTgt spid="58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93"/>
                                        </p:tgtEl>
                                        <p:attrNameLst>
                                          <p:attrName>style.visibility</p:attrName>
                                        </p:attrNameLst>
                                      </p:cBhvr>
                                      <p:to>
                                        <p:strVal val="visible"/>
                                      </p:to>
                                    </p:set>
                                    <p:anim calcmode="lin" valueType="num">
                                      <p:cBhvr additive="base">
                                        <p:cTn id="12" dur="500"/>
                                        <p:tgtEl>
                                          <p:spTgt spid="59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8"/>
                                        </p:tgtEl>
                                        <p:attrNameLst>
                                          <p:attrName>style.visibility</p:attrName>
                                        </p:attrNameLst>
                                      </p:cBhvr>
                                      <p:to>
                                        <p:strVal val="visible"/>
                                      </p:to>
                                    </p:set>
                                    <p:anim calcmode="lin" valueType="num">
                                      <p:cBhvr additive="base">
                                        <p:cTn id="17" dur="500"/>
                                        <p:tgtEl>
                                          <p:spTgt spid="5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7">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20" name="Google Shape;620;p87"/>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Questions &amp; Comments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21" name="Google Shape;621;p87"/>
          <p:cNvSpPr txBox="1"/>
          <p:nvPr/>
        </p:nvSpPr>
        <p:spPr>
          <a:xfrm>
            <a:off x="85650" y="881452"/>
            <a:ext cx="8972700" cy="2362800"/>
          </a:xfrm>
          <a:prstGeom prst="rect">
            <a:avLst/>
          </a:prstGeom>
          <a:noFill/>
          <a:ln>
            <a:noFill/>
          </a:ln>
        </p:spPr>
        <p:txBody>
          <a:bodyPr spcFirstLastPara="1" wrap="square" lIns="68575" tIns="34275" rIns="68575" bIns="34275" anchor="t" anchorCtr="0">
            <a:spAutoFit/>
          </a:bodyPr>
          <a:lstStyle/>
          <a:p>
            <a:pPr marL="914400" lvl="1" indent="-381000" algn="l" rtl="0">
              <a:spcBef>
                <a:spcPts val="0"/>
              </a:spcBef>
              <a:spcAft>
                <a:spcPts val="0"/>
              </a:spcAft>
              <a:buClr>
                <a:schemeClr val="dk1"/>
              </a:buClr>
              <a:buSzPts val="2400"/>
              <a:buFont typeface="Noto Sans Symbols"/>
              <a:buChar char="❑"/>
            </a:pPr>
            <a:r>
              <a:rPr lang="en" sz="2400" b="1">
                <a:solidFill>
                  <a:schemeClr val="dk1"/>
                </a:solidFill>
                <a:latin typeface="Calibri"/>
                <a:ea typeface="Calibri"/>
                <a:cs typeface="Calibri"/>
                <a:sym typeface="Calibri"/>
              </a:rPr>
              <a:t>FEMA Grants</a:t>
            </a:r>
            <a:endParaRPr sz="2400" b="1">
              <a:solidFill>
                <a:schemeClr val="dk1"/>
              </a:solidFill>
              <a:latin typeface="Calibri"/>
              <a:ea typeface="Calibri"/>
              <a:cs typeface="Calibri"/>
              <a:sym typeface="Calibri"/>
            </a:endParaRPr>
          </a:p>
          <a:p>
            <a:pPr marL="914400" marR="0" lvl="0" indent="0" algn="l" rtl="0">
              <a:spcBef>
                <a:spcPts val="0"/>
              </a:spcBef>
              <a:spcAft>
                <a:spcPts val="0"/>
              </a:spcAft>
              <a:buNone/>
            </a:pPr>
            <a:endParaRPr sz="2400" b="1">
              <a:solidFill>
                <a:schemeClr val="dk1"/>
              </a:solidFill>
              <a:latin typeface="Calibri"/>
              <a:ea typeface="Calibri"/>
              <a:cs typeface="Calibri"/>
              <a:sym typeface="Calibri"/>
            </a:endParaRPr>
          </a:p>
          <a:p>
            <a:pPr marL="457200" marR="0" lvl="0" indent="-374650" algn="l" rtl="0">
              <a:spcBef>
                <a:spcPts val="900"/>
              </a:spcBef>
              <a:spcAft>
                <a:spcPts val="0"/>
              </a:spcAft>
              <a:buClr>
                <a:schemeClr val="dk1"/>
              </a:buClr>
              <a:buSzPts val="2300"/>
              <a:buFont typeface="Calibri"/>
              <a:buChar char="●"/>
            </a:pPr>
            <a:r>
              <a:rPr lang="en" sz="2400" b="1">
                <a:solidFill>
                  <a:schemeClr val="dk1"/>
                </a:solidFill>
                <a:latin typeface="Calibri"/>
                <a:ea typeface="Calibri"/>
                <a:cs typeface="Calibri"/>
                <a:sym typeface="Calibri"/>
              </a:rPr>
              <a:t>How and when will be vegetation treatments be carried out?</a:t>
            </a:r>
            <a:endParaRPr sz="2400" b="1">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b="1">
                <a:solidFill>
                  <a:schemeClr val="dk1"/>
                </a:solidFill>
                <a:latin typeface="Calibri"/>
                <a:ea typeface="Calibri"/>
                <a:cs typeface="Calibri"/>
                <a:sym typeface="Calibri"/>
              </a:rPr>
              <a:t>How will I know if my parcel will be considered grant funding?</a:t>
            </a:r>
            <a:endParaRPr sz="2400" b="1">
              <a:solidFill>
                <a:schemeClr val="dk1"/>
              </a:solidFill>
              <a:latin typeface="Calibri"/>
              <a:ea typeface="Calibri"/>
              <a:cs typeface="Calibri"/>
              <a:sym typeface="Calibri"/>
            </a:endParaRPr>
          </a:p>
          <a:p>
            <a:pPr marL="0" marR="0" lvl="0" indent="0" algn="l" rtl="0">
              <a:spcBef>
                <a:spcPts val="900"/>
              </a:spcBef>
              <a:spcAft>
                <a:spcPts val="0"/>
              </a:spcAft>
              <a:buNone/>
            </a:pPr>
            <a:endParaRPr sz="2400" b="1">
              <a:solidFill>
                <a:schemeClr val="dk1"/>
              </a:solidFill>
              <a:latin typeface="Calibri"/>
              <a:ea typeface="Calibri"/>
              <a:cs typeface="Calibri"/>
              <a:sym typeface="Calibri"/>
            </a:endParaRPr>
          </a:p>
          <a:p>
            <a:pPr marL="0" marR="0" lvl="0" indent="342900" algn="l" rtl="0">
              <a:spcBef>
                <a:spcPts val="0"/>
              </a:spcBef>
              <a:spcAft>
                <a:spcPts val="0"/>
              </a:spcAft>
              <a:buNone/>
            </a:pPr>
            <a:endParaRPr sz="1400" b="0" i="1" u="none" strike="noStrike">
              <a:solidFill>
                <a:srgbClr val="000000"/>
              </a:solidFill>
              <a:latin typeface="Calibri"/>
              <a:ea typeface="Calibri"/>
              <a:cs typeface="Calibri"/>
              <a:sym typeface="Calibri"/>
            </a:endParaRPr>
          </a:p>
        </p:txBody>
      </p:sp>
      <p:pic>
        <p:nvPicPr>
          <p:cNvPr id="622" name="Google Shape;622;p87"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8">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29" name="Google Shape;629;p88"/>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Initial Recommendations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30" name="Google Shape;630;p88"/>
          <p:cNvSpPr txBox="1"/>
          <p:nvPr/>
        </p:nvSpPr>
        <p:spPr>
          <a:xfrm>
            <a:off x="0" y="952500"/>
            <a:ext cx="9029700" cy="3986700"/>
          </a:xfrm>
          <a:prstGeom prst="rect">
            <a:avLst/>
          </a:prstGeom>
          <a:noFill/>
          <a:ln>
            <a:noFill/>
          </a:ln>
        </p:spPr>
        <p:txBody>
          <a:bodyPr spcFirstLastPara="1" wrap="square" lIns="68575" tIns="34275" rIns="68575" bIns="34275" anchor="t" anchorCtr="0">
            <a:spAutoFit/>
          </a:bodyPr>
          <a:lstStyle/>
          <a:p>
            <a:pPr marL="685800" marR="0" lvl="1" indent="-342900" algn="l" rtl="0">
              <a:spcBef>
                <a:spcPts val="0"/>
              </a:spcBef>
              <a:spcAft>
                <a:spcPts val="0"/>
              </a:spcAft>
              <a:buClr>
                <a:schemeClr val="dk1"/>
              </a:buClr>
              <a:buSzPts val="2400"/>
              <a:buFont typeface="Noto Sans Symbols"/>
              <a:buChar char="❑"/>
            </a:pPr>
            <a:r>
              <a:rPr lang="en" sz="2400" b="1" i="0" u="none" strike="noStrike" cap="none">
                <a:solidFill>
                  <a:schemeClr val="dk1"/>
                </a:solidFill>
                <a:latin typeface="Calibri"/>
                <a:ea typeface="Calibri"/>
                <a:cs typeface="Calibri"/>
                <a:sym typeface="Calibri"/>
              </a:rPr>
              <a:t>Labor and Workforce Development</a:t>
            </a:r>
            <a:endParaRPr sz="1100"/>
          </a:p>
          <a:p>
            <a:pPr marL="342900" marR="0" lvl="1" indent="0" algn="l" rtl="0">
              <a:spcBef>
                <a:spcPts val="500"/>
              </a:spcBef>
              <a:spcAft>
                <a:spcPts val="0"/>
              </a:spcAft>
              <a:buNone/>
            </a:pPr>
            <a:r>
              <a:rPr lang="en" sz="1400" b="0" i="1" u="none" strike="noStrike" cap="none">
                <a:solidFill>
                  <a:schemeClr val="dk1"/>
                </a:solidFill>
                <a:latin typeface="Calibri"/>
                <a:ea typeface="Calibri"/>
                <a:cs typeface="Calibri"/>
                <a:sym typeface="Calibri"/>
              </a:rPr>
              <a:t>Invest in career training programs to launch a self-sustaining skilled and dedicated workforce equipped to meet long-term vegetation management needs. Vegetation management jobs can offer a pathway to a high-quality, well-paying, local career, provide workforce training and long-term career growth opportunities to lower-income communities and communities of color, and staff vital capacities for future resilience creating a skilled workforce.</a:t>
            </a:r>
            <a:endParaRPr sz="1400" b="0" i="1" u="none" strike="noStrike" cap="none">
              <a:solidFill>
                <a:schemeClr val="dk1"/>
              </a:solidFill>
              <a:latin typeface="Calibri"/>
              <a:ea typeface="Calibri"/>
              <a:cs typeface="Calibri"/>
              <a:sym typeface="Calibri"/>
            </a:endParaRPr>
          </a:p>
          <a:p>
            <a:pPr marL="342900" marR="0" lvl="1" indent="0" algn="l" rtl="0">
              <a:spcBef>
                <a:spcPts val="500"/>
              </a:spcBef>
              <a:spcAft>
                <a:spcPts val="0"/>
              </a:spcAft>
              <a:buNone/>
            </a:pPr>
            <a:endParaRPr sz="900" b="1" i="0" u="none" strike="noStrike" cap="none">
              <a:solidFill>
                <a:schemeClr val="dk1"/>
              </a:solidFill>
              <a:latin typeface="Calibri"/>
              <a:ea typeface="Calibri"/>
              <a:cs typeface="Calibri"/>
              <a:sym typeface="Calibri"/>
            </a:endParaRPr>
          </a:p>
          <a:p>
            <a:pPr marL="342900" marR="0" lvl="1" indent="0" algn="l" rtl="0">
              <a:spcBef>
                <a:spcPts val="900"/>
              </a:spcBef>
              <a:spcAft>
                <a:spcPts val="0"/>
              </a:spcAft>
              <a:buNone/>
            </a:pPr>
            <a:r>
              <a:rPr lang="en" sz="1800" b="1" i="0" u="none" strike="noStrike" cap="none">
                <a:solidFill>
                  <a:schemeClr val="dk1"/>
                </a:solidFill>
                <a:latin typeface="Calibri"/>
                <a:ea typeface="Calibri"/>
                <a:cs typeface="Calibri"/>
                <a:sym typeface="Calibri"/>
              </a:rPr>
              <a:t>Recommendations:</a:t>
            </a:r>
            <a:endParaRPr sz="1100"/>
          </a:p>
          <a:p>
            <a:pPr marL="596900" marR="0" lvl="1" indent="-247650" algn="l" rtl="0">
              <a:spcBef>
                <a:spcPts val="1400"/>
              </a:spcBef>
              <a:spcAft>
                <a:spcPts val="0"/>
              </a:spcAft>
              <a:buClr>
                <a:schemeClr val="dk1"/>
              </a:buClr>
              <a:buSzPts val="1500"/>
              <a:buFont typeface="Calibri"/>
              <a:buAutoNum type="arabicPeriod"/>
            </a:pPr>
            <a:r>
              <a:rPr lang="en" sz="1500" b="0" i="0" u="none" strike="noStrike" cap="none">
                <a:solidFill>
                  <a:srgbClr val="000000"/>
                </a:solidFill>
                <a:latin typeface="Calibri"/>
                <a:ea typeface="Calibri"/>
                <a:cs typeface="Calibri"/>
                <a:sym typeface="Calibri"/>
              </a:rPr>
              <a:t>Create County fuels agency to provide permanent, well-compensated jobs and career track for workforce (ex. No. So. Co. Fire District, Sonoma Valley Fire District) to provide entry level through senior management positions to sup</a:t>
            </a:r>
            <a:r>
              <a:rPr lang="en" sz="1500">
                <a:latin typeface="Calibri"/>
                <a:ea typeface="Calibri"/>
                <a:cs typeface="Calibri"/>
                <a:sym typeface="Calibri"/>
              </a:rPr>
              <a:t>port </a:t>
            </a:r>
            <a:r>
              <a:rPr lang="en" sz="1500" b="0" i="0" u="none" strike="noStrike" cap="none">
                <a:solidFill>
                  <a:srgbClr val="000000"/>
                </a:solidFill>
                <a:latin typeface="Calibri"/>
                <a:ea typeface="Calibri"/>
                <a:cs typeface="Calibri"/>
                <a:sym typeface="Calibri"/>
              </a:rPr>
              <a:t>prescribed burn and </a:t>
            </a:r>
            <a:r>
              <a:rPr lang="en" sz="1500">
                <a:latin typeface="Calibri"/>
                <a:ea typeface="Calibri"/>
                <a:cs typeface="Calibri"/>
                <a:sym typeface="Calibri"/>
              </a:rPr>
              <a:t>fuel load management</a:t>
            </a:r>
            <a:r>
              <a:rPr lang="en" sz="1500" b="0" i="0" u="none" strike="noStrike" cap="none">
                <a:solidFill>
                  <a:srgbClr val="000000"/>
                </a:solidFill>
                <a:latin typeface="Calibri"/>
                <a:ea typeface="Calibri"/>
                <a:cs typeface="Calibri"/>
                <a:sym typeface="Calibri"/>
              </a:rPr>
              <a:t>.</a:t>
            </a:r>
            <a:endParaRPr sz="1100"/>
          </a:p>
          <a:p>
            <a:pPr marL="596900" marR="0" lvl="1" indent="-152400" algn="l" rtl="0">
              <a:spcBef>
                <a:spcPts val="0"/>
              </a:spcBef>
              <a:spcAft>
                <a:spcPts val="0"/>
              </a:spcAft>
              <a:buClr>
                <a:schemeClr val="dk1"/>
              </a:buClr>
              <a:buSzPts val="1500"/>
              <a:buFont typeface="Calibri"/>
              <a:buNone/>
            </a:pPr>
            <a:endParaRPr sz="1500" b="0" i="0" u="none" strike="noStrike" cap="none">
              <a:solidFill>
                <a:schemeClr val="dk1"/>
              </a:solidFill>
              <a:latin typeface="Calibri"/>
              <a:ea typeface="Calibri"/>
              <a:cs typeface="Calibri"/>
              <a:sym typeface="Calibri"/>
            </a:endParaRPr>
          </a:p>
          <a:p>
            <a:pPr marL="596900" marR="0" lvl="1" indent="-247650" algn="l" rtl="0">
              <a:spcBef>
                <a:spcPts val="0"/>
              </a:spcBef>
              <a:spcAft>
                <a:spcPts val="0"/>
              </a:spcAft>
              <a:buClr>
                <a:schemeClr val="dk1"/>
              </a:buClr>
              <a:buSzPts val="1500"/>
              <a:buFont typeface="Calibri"/>
              <a:buAutoNum type="arabicPeriod"/>
            </a:pPr>
            <a:r>
              <a:rPr lang="en" sz="1500" b="0" i="0" u="none" strike="noStrike" cap="none">
                <a:solidFill>
                  <a:schemeClr val="dk1"/>
                </a:solidFill>
                <a:latin typeface="Calibri"/>
                <a:ea typeface="Calibri"/>
                <a:cs typeface="Calibri"/>
                <a:sym typeface="Calibri"/>
              </a:rPr>
              <a:t>FIRE FORWARD</a:t>
            </a:r>
            <a:r>
              <a:rPr lang="en" sz="1500" b="0" i="0" u="none" strike="noStrike" cap="none">
                <a:solidFill>
                  <a:srgbClr val="FF0000"/>
                </a:solidFill>
                <a:latin typeface="Calibri"/>
                <a:ea typeface="Calibri"/>
                <a:cs typeface="Calibri"/>
                <a:sym typeface="Calibri"/>
              </a:rPr>
              <a:t> </a:t>
            </a:r>
            <a:r>
              <a:rPr lang="en" sz="1500" b="0" i="0" u="none" strike="noStrike" cap="none">
                <a:solidFill>
                  <a:srgbClr val="000000"/>
                </a:solidFill>
                <a:latin typeface="Calibri"/>
                <a:ea typeface="Calibri"/>
                <a:cs typeface="Calibri"/>
                <a:sym typeface="Calibri"/>
              </a:rPr>
              <a:t>– Career Pipeline: New focus on development of demonstration career pathways for  prescribed fire crew with Apprentices, Practitioners, Squad Leaders, Captains, Crew Leads, as well as all management, planning, ecology, and compliance positions that would be needed across the </a:t>
            </a:r>
            <a:r>
              <a:rPr lang="en" sz="1500">
                <a:latin typeface="Calibri"/>
                <a:ea typeface="Calibri"/>
                <a:cs typeface="Calibri"/>
                <a:sym typeface="Calibri"/>
              </a:rPr>
              <a:t>C</a:t>
            </a:r>
            <a:r>
              <a:rPr lang="en" sz="1500" b="0" i="0" u="none" strike="noStrike" cap="none">
                <a:solidFill>
                  <a:srgbClr val="000000"/>
                </a:solidFill>
                <a:latin typeface="Calibri"/>
                <a:ea typeface="Calibri"/>
                <a:cs typeface="Calibri"/>
                <a:sym typeface="Calibri"/>
              </a:rPr>
              <a:t>ounty dedicated to prescribed fire specifically in order to meet pace and scale.</a:t>
            </a:r>
            <a:endParaRPr sz="1100"/>
          </a:p>
        </p:txBody>
      </p:sp>
      <p:pic>
        <p:nvPicPr>
          <p:cNvPr id="631" name="Google Shape;631;p88"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89" descr="Wildland fire fighter"/>
          <p:cNvPicPr preferRelativeResize="0"/>
          <p:nvPr/>
        </p:nvPicPr>
        <p:blipFill rotWithShape="1">
          <a:blip r:embed="rId3">
            <a:alphaModFix/>
          </a:blip>
          <a:srcRect l="39786" t="10927" r="33694" b="67111"/>
          <a:stretch/>
        </p:blipFill>
        <p:spPr>
          <a:xfrm>
            <a:off x="4650833" y="654535"/>
            <a:ext cx="2067454" cy="1910072"/>
          </a:xfrm>
          <a:prstGeom prst="rect">
            <a:avLst/>
          </a:prstGeom>
          <a:noFill/>
          <a:ln>
            <a:noFill/>
          </a:ln>
        </p:spPr>
      </p:pic>
      <p:pic>
        <p:nvPicPr>
          <p:cNvPr id="637" name="Google Shape;637;p89" descr="Wildland fire fighter"/>
          <p:cNvPicPr preferRelativeResize="0"/>
          <p:nvPr/>
        </p:nvPicPr>
        <p:blipFill rotWithShape="1">
          <a:blip r:embed="rId4">
            <a:alphaModFix/>
          </a:blip>
          <a:srcRect l="32180" t="12777" r="47775" b="69744"/>
          <a:stretch/>
        </p:blipFill>
        <p:spPr>
          <a:xfrm>
            <a:off x="6840064" y="2733377"/>
            <a:ext cx="2081548" cy="2041648"/>
          </a:xfrm>
          <a:prstGeom prst="rect">
            <a:avLst/>
          </a:prstGeom>
          <a:noFill/>
          <a:ln>
            <a:noFill/>
          </a:ln>
        </p:spPr>
      </p:pic>
      <p:pic>
        <p:nvPicPr>
          <p:cNvPr id="638" name="Google Shape;638;p89" descr="Wildland fire fighter"/>
          <p:cNvPicPr preferRelativeResize="0"/>
          <p:nvPr/>
        </p:nvPicPr>
        <p:blipFill rotWithShape="1">
          <a:blip r:embed="rId5">
            <a:alphaModFix/>
          </a:blip>
          <a:srcRect l="39774" t="12083" r="38340" b="68628"/>
          <a:stretch/>
        </p:blipFill>
        <p:spPr>
          <a:xfrm>
            <a:off x="4650833" y="2728316"/>
            <a:ext cx="2081548" cy="2046708"/>
          </a:xfrm>
          <a:prstGeom prst="rect">
            <a:avLst/>
          </a:prstGeom>
          <a:noFill/>
          <a:ln>
            <a:noFill/>
          </a:ln>
        </p:spPr>
      </p:pic>
      <p:pic>
        <p:nvPicPr>
          <p:cNvPr id="639" name="Google Shape;639;p89" descr="Wildland fire fighter"/>
          <p:cNvPicPr preferRelativeResize="0"/>
          <p:nvPr/>
        </p:nvPicPr>
        <p:blipFill rotWithShape="1">
          <a:blip r:embed="rId6">
            <a:alphaModFix/>
          </a:blip>
          <a:srcRect l="35965" t="19352" r="39150" b="60042"/>
          <a:stretch/>
        </p:blipFill>
        <p:spPr>
          <a:xfrm>
            <a:off x="6840064" y="654536"/>
            <a:ext cx="2067454" cy="1910072"/>
          </a:xfrm>
          <a:prstGeom prst="rect">
            <a:avLst/>
          </a:prstGeom>
          <a:noFill/>
          <a:ln>
            <a:noFill/>
          </a:ln>
        </p:spPr>
      </p:pic>
      <p:pic>
        <p:nvPicPr>
          <p:cNvPr id="640" name="Google Shape;640;p89" descr="Wildland fire fighter"/>
          <p:cNvPicPr preferRelativeResize="0"/>
          <p:nvPr/>
        </p:nvPicPr>
        <p:blipFill rotWithShape="1">
          <a:blip r:embed="rId7">
            <a:alphaModFix/>
          </a:blip>
          <a:srcRect l="18279" t="23330" r="48018" b="19247"/>
          <a:stretch/>
        </p:blipFill>
        <p:spPr>
          <a:xfrm>
            <a:off x="2380306" y="2728316"/>
            <a:ext cx="2130293" cy="2041648"/>
          </a:xfrm>
          <a:prstGeom prst="rect">
            <a:avLst/>
          </a:prstGeom>
          <a:noFill/>
          <a:ln>
            <a:noFill/>
          </a:ln>
        </p:spPr>
      </p:pic>
      <p:pic>
        <p:nvPicPr>
          <p:cNvPr id="641" name="Google Shape;641;p89" descr="Wildland fire fighter"/>
          <p:cNvPicPr preferRelativeResize="0"/>
          <p:nvPr/>
        </p:nvPicPr>
        <p:blipFill rotWithShape="1">
          <a:blip r:embed="rId8">
            <a:alphaModFix/>
          </a:blip>
          <a:srcRect l="20547" t="28349" r="49452" b="24083"/>
          <a:stretch/>
        </p:blipFill>
        <p:spPr>
          <a:xfrm>
            <a:off x="2374641" y="661680"/>
            <a:ext cx="2141626" cy="1910069"/>
          </a:xfrm>
          <a:prstGeom prst="rect">
            <a:avLst/>
          </a:prstGeom>
          <a:noFill/>
          <a:ln>
            <a:noFill/>
          </a:ln>
        </p:spPr>
      </p:pic>
      <p:pic>
        <p:nvPicPr>
          <p:cNvPr id="642" name="Google Shape;642;p89" descr="A picture containing tree, person, outdoor, yellow&#10;&#10;Description automatically generated"/>
          <p:cNvPicPr preferRelativeResize="0"/>
          <p:nvPr/>
        </p:nvPicPr>
        <p:blipFill rotWithShape="1">
          <a:blip r:embed="rId9">
            <a:alphaModFix/>
          </a:blip>
          <a:srcRect l="-341" t="15015" r="-10" b="9030"/>
          <a:stretch/>
        </p:blipFill>
        <p:spPr>
          <a:xfrm>
            <a:off x="236483" y="2728316"/>
            <a:ext cx="2003588" cy="2041648"/>
          </a:xfrm>
          <a:prstGeom prst="rect">
            <a:avLst/>
          </a:prstGeom>
          <a:noFill/>
          <a:ln>
            <a:noFill/>
          </a:ln>
        </p:spPr>
      </p:pic>
      <p:pic>
        <p:nvPicPr>
          <p:cNvPr id="643" name="Google Shape;643;p89" descr="A picture containing tree, outdoor, grass, yellow&#10;&#10;Description automatically generated"/>
          <p:cNvPicPr preferRelativeResize="0"/>
          <p:nvPr/>
        </p:nvPicPr>
        <p:blipFill rotWithShape="1">
          <a:blip r:embed="rId10">
            <a:alphaModFix/>
          </a:blip>
          <a:srcRect l="38524" t="40458" r="26366" b="9426"/>
          <a:stretch/>
        </p:blipFill>
        <p:spPr>
          <a:xfrm>
            <a:off x="236483" y="657589"/>
            <a:ext cx="2003588" cy="1907019"/>
          </a:xfrm>
          <a:prstGeom prst="rect">
            <a:avLst/>
          </a:prstGeom>
          <a:noFill/>
          <a:ln>
            <a:noFill/>
          </a:ln>
        </p:spPr>
      </p:pic>
      <p:sp>
        <p:nvSpPr>
          <p:cNvPr id="644" name="Google Shape;644;p89"/>
          <p:cNvSpPr txBox="1"/>
          <p:nvPr/>
        </p:nvSpPr>
        <p:spPr>
          <a:xfrm>
            <a:off x="6823735" y="4524537"/>
            <a:ext cx="4575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i="1">
                <a:solidFill>
                  <a:schemeClr val="lt1"/>
                </a:solidFill>
                <a:latin typeface="Calibri"/>
                <a:ea typeface="Calibri"/>
                <a:cs typeface="Calibri"/>
                <a:sym typeface="Calibri"/>
              </a:rPr>
              <a:t>photos by Sashwa Burrous</a:t>
            </a:r>
            <a:endParaRPr sz="1100"/>
          </a:p>
        </p:txBody>
      </p:sp>
      <p:sp>
        <p:nvSpPr>
          <p:cNvPr id="645" name="Google Shape;645;p89"/>
          <p:cNvSpPr txBox="1">
            <a:spLocks noGrp="1"/>
          </p:cNvSpPr>
          <p:nvPr>
            <p:ph type="title" idx="4294967295"/>
          </p:nvPr>
        </p:nvSpPr>
        <p:spPr>
          <a:xfrm>
            <a:off x="1348250" y="132722"/>
            <a:ext cx="6447600" cy="9906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accent1"/>
              </a:buClr>
              <a:buSzPts val="2700"/>
              <a:buFont typeface="Calibri"/>
              <a:buNone/>
              <a:tabLst/>
              <a:defRPr/>
            </a:pPr>
            <a:r>
              <a:rPr kumimoji="0" lang="en-US" sz="2700" b="0" i="0" u="none" strike="noStrike" kern="0" cap="none" spc="0" normalizeH="0" baseline="0" noProof="0" dirty="0">
                <a:ln>
                  <a:noFill/>
                </a:ln>
                <a:solidFill>
                  <a:schemeClr val="accent1"/>
                </a:solidFill>
                <a:effectLst/>
                <a:uLnTx/>
                <a:uFillTx/>
                <a:latin typeface="Calibri"/>
                <a:ea typeface="Calibri"/>
                <a:cs typeface="Calibri"/>
                <a:sym typeface="Calibri"/>
              </a:rPr>
              <a:t>Prescribed Fire Fellows &amp; Apprentices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0">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52" name="Google Shape;652;p90"/>
          <p:cNvSpPr txBox="1">
            <a:spLocks noGrp="1"/>
          </p:cNvSpPr>
          <p:nvPr>
            <p:ph type="title" idx="4294967295"/>
          </p:nvPr>
        </p:nvSpPr>
        <p:spPr>
          <a:xfrm>
            <a:off x="400050" y="152400"/>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Critical Factors to Success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53" name="Google Shape;653;p90"/>
          <p:cNvSpPr txBox="1"/>
          <p:nvPr/>
        </p:nvSpPr>
        <p:spPr>
          <a:xfrm>
            <a:off x="0" y="946815"/>
            <a:ext cx="9029700" cy="3794100"/>
          </a:xfrm>
          <a:prstGeom prst="rect">
            <a:avLst/>
          </a:prstGeom>
          <a:noFill/>
          <a:ln>
            <a:noFill/>
          </a:ln>
        </p:spPr>
        <p:txBody>
          <a:bodyPr spcFirstLastPara="1" wrap="square" lIns="68575" tIns="34275" rIns="68575" bIns="34275" anchor="t" anchorCtr="0">
            <a:spAutoFit/>
          </a:bodyPr>
          <a:lstStyle/>
          <a:p>
            <a:pPr marL="685800" marR="0" lvl="1" indent="-336550" algn="l" rtl="0">
              <a:spcBef>
                <a:spcPts val="0"/>
              </a:spcBef>
              <a:spcAft>
                <a:spcPts val="0"/>
              </a:spcAft>
              <a:buClr>
                <a:schemeClr val="dk1"/>
              </a:buClr>
              <a:buSzPts val="2100"/>
              <a:buFont typeface="Noto Sans Symbols"/>
              <a:buChar char="❑"/>
            </a:pPr>
            <a:r>
              <a:rPr lang="en" sz="2100" b="1" i="0" u="none" strike="noStrike" cap="none">
                <a:solidFill>
                  <a:schemeClr val="dk1"/>
                </a:solidFill>
                <a:latin typeface="Calibri"/>
                <a:ea typeface="Calibri"/>
                <a:cs typeface="Calibri"/>
                <a:sym typeface="Calibri"/>
              </a:rPr>
              <a:t>Community Collaborative Capacity Building</a:t>
            </a:r>
            <a:endParaRPr sz="1100"/>
          </a:p>
          <a:p>
            <a:pPr marL="1028700" marR="0" lvl="2" indent="-349250" algn="l" rtl="0">
              <a:spcBef>
                <a:spcPts val="900"/>
              </a:spcBef>
              <a:spcAft>
                <a:spcPts val="0"/>
              </a:spcAft>
              <a:buClr>
                <a:schemeClr val="dk1"/>
              </a:buClr>
              <a:buSzPts val="1700"/>
              <a:buFont typeface="Courier New"/>
              <a:buChar char="o"/>
            </a:pPr>
            <a:r>
              <a:rPr lang="en" sz="1700" i="0" u="none" strike="noStrike" cap="none">
                <a:solidFill>
                  <a:schemeClr val="dk1"/>
                </a:solidFill>
                <a:latin typeface="Calibri"/>
                <a:ea typeface="Calibri"/>
                <a:cs typeface="Calibri"/>
                <a:sym typeface="Calibri"/>
              </a:rPr>
              <a:t>Essential to the success of vegetation management – must be a County and partner effort</a:t>
            </a:r>
            <a:endParaRPr sz="1100"/>
          </a:p>
          <a:p>
            <a:pPr marL="685800" marR="0" lvl="1" indent="-336550" algn="l" rtl="0">
              <a:spcBef>
                <a:spcPts val="900"/>
              </a:spcBef>
              <a:spcAft>
                <a:spcPts val="0"/>
              </a:spcAft>
              <a:buClr>
                <a:schemeClr val="dk1"/>
              </a:buClr>
              <a:buSzPts val="2100"/>
              <a:buFont typeface="Noto Sans Symbols"/>
              <a:buChar char="❑"/>
            </a:pPr>
            <a:r>
              <a:rPr lang="en" sz="2100" b="1" i="0" u="none" strike="noStrike" cap="none">
                <a:solidFill>
                  <a:schemeClr val="dk1"/>
                </a:solidFill>
                <a:latin typeface="Calibri"/>
                <a:ea typeface="Calibri"/>
                <a:cs typeface="Calibri"/>
                <a:sym typeface="Calibri"/>
              </a:rPr>
              <a:t>Technical Advisory Committees:</a:t>
            </a:r>
            <a:endParaRPr sz="1100"/>
          </a:p>
          <a:p>
            <a:pPr marL="1028700" marR="0" lvl="2" indent="-349250" algn="l" rtl="0">
              <a:spcBef>
                <a:spcPts val="900"/>
              </a:spcBef>
              <a:spcAft>
                <a:spcPts val="0"/>
              </a:spcAft>
              <a:buClr>
                <a:schemeClr val="dk1"/>
              </a:buClr>
              <a:buSzPts val="1700"/>
              <a:buFont typeface="Courier New"/>
              <a:buChar char="o"/>
            </a:pPr>
            <a:r>
              <a:rPr lang="en" sz="1700">
                <a:solidFill>
                  <a:schemeClr val="dk1"/>
                </a:solidFill>
                <a:latin typeface="Calibri"/>
                <a:ea typeface="Calibri"/>
                <a:cs typeface="Calibri"/>
                <a:sym typeface="Calibri"/>
              </a:rPr>
              <a:t>Organizational</a:t>
            </a:r>
            <a:r>
              <a:rPr lang="en" sz="1700" i="0" u="none" strike="noStrike" cap="none">
                <a:solidFill>
                  <a:schemeClr val="dk1"/>
                </a:solidFill>
                <a:latin typeface="Calibri"/>
                <a:ea typeface="Calibri"/>
                <a:cs typeface="Calibri"/>
                <a:sym typeface="Calibri"/>
              </a:rPr>
              <a:t> Structure &amp; Funding analysis, cost estimates &amp; County coordination</a:t>
            </a:r>
            <a:endParaRPr sz="1100"/>
          </a:p>
          <a:p>
            <a:pPr marL="1028700" marR="0" lvl="2" indent="-349250" algn="l" rtl="0">
              <a:spcBef>
                <a:spcPts val="900"/>
              </a:spcBef>
              <a:spcAft>
                <a:spcPts val="0"/>
              </a:spcAft>
              <a:buClr>
                <a:schemeClr val="dk1"/>
              </a:buClr>
              <a:buSzPts val="1700"/>
              <a:buFont typeface="Courier New"/>
              <a:buChar char="o"/>
            </a:pPr>
            <a:r>
              <a:rPr lang="en" sz="1700" i="0" u="none" strike="noStrike" cap="none">
                <a:solidFill>
                  <a:schemeClr val="dk1"/>
                </a:solidFill>
                <a:latin typeface="Calibri"/>
                <a:ea typeface="Calibri"/>
                <a:cs typeface="Calibri"/>
                <a:sym typeface="Calibri"/>
              </a:rPr>
              <a:t>Home-hardening, Defensible space (Home-Out)</a:t>
            </a:r>
            <a:endParaRPr sz="1100"/>
          </a:p>
          <a:p>
            <a:pPr marL="1028700" marR="0" lvl="2" indent="-349250" algn="l" rtl="0">
              <a:spcBef>
                <a:spcPts val="900"/>
              </a:spcBef>
              <a:spcAft>
                <a:spcPts val="0"/>
              </a:spcAft>
              <a:buClr>
                <a:schemeClr val="dk1"/>
              </a:buClr>
              <a:buSzPts val="1700"/>
              <a:buFont typeface="Courier New"/>
              <a:buChar char="o"/>
            </a:pPr>
            <a:r>
              <a:rPr lang="en" sz="1700" i="0" u="none" strike="noStrike" cap="none">
                <a:solidFill>
                  <a:schemeClr val="dk1"/>
                </a:solidFill>
                <a:latin typeface="Calibri"/>
                <a:ea typeface="Calibri"/>
                <a:cs typeface="Calibri"/>
                <a:sym typeface="Calibri"/>
              </a:rPr>
              <a:t>Landscape-level vegetation management (Landscape-In) – ecological </a:t>
            </a:r>
            <a:r>
              <a:rPr lang="en" sz="1700">
                <a:solidFill>
                  <a:schemeClr val="dk1"/>
                </a:solidFill>
                <a:latin typeface="Calibri"/>
                <a:ea typeface="Calibri"/>
                <a:cs typeface="Calibri"/>
                <a:sym typeface="Calibri"/>
              </a:rPr>
              <a:t>health</a:t>
            </a:r>
            <a:r>
              <a:rPr lang="en" sz="1700" i="0" u="none" strike="noStrike" cap="none">
                <a:solidFill>
                  <a:schemeClr val="dk1"/>
                </a:solidFill>
                <a:latin typeface="Calibri"/>
                <a:ea typeface="Calibri"/>
                <a:cs typeface="Calibri"/>
                <a:sym typeface="Calibri"/>
              </a:rPr>
              <a:t>, restoration and enhancement pared with wildfire resilience</a:t>
            </a:r>
            <a:endParaRPr sz="1100"/>
          </a:p>
          <a:p>
            <a:pPr marL="685800" marR="0" lvl="1" indent="-336550" algn="l" rtl="0">
              <a:spcBef>
                <a:spcPts val="900"/>
              </a:spcBef>
              <a:spcAft>
                <a:spcPts val="0"/>
              </a:spcAft>
              <a:buClr>
                <a:schemeClr val="dk1"/>
              </a:buClr>
              <a:buSzPts val="2100"/>
              <a:buFont typeface="Noto Sans Symbols"/>
              <a:buChar char="❑"/>
            </a:pPr>
            <a:r>
              <a:rPr lang="en" sz="2100" b="1" i="0" u="none" strike="noStrike" cap="none">
                <a:solidFill>
                  <a:schemeClr val="dk1"/>
                </a:solidFill>
                <a:latin typeface="Calibri"/>
                <a:ea typeface="Calibri"/>
                <a:cs typeface="Calibri"/>
                <a:sym typeface="Calibri"/>
              </a:rPr>
              <a:t>Facilitate and enhance the efforts of Regional Collaborations</a:t>
            </a:r>
            <a:endParaRPr sz="1100"/>
          </a:p>
          <a:p>
            <a:pPr marL="1028700" marR="0" lvl="2" indent="-349250" algn="l" rtl="0">
              <a:spcBef>
                <a:spcPts val="900"/>
              </a:spcBef>
              <a:spcAft>
                <a:spcPts val="0"/>
              </a:spcAft>
              <a:buClr>
                <a:schemeClr val="dk1"/>
              </a:buClr>
              <a:buSzPts val="1700"/>
              <a:buFont typeface="Courier New"/>
              <a:buChar char="o"/>
            </a:pPr>
            <a:r>
              <a:rPr lang="en" sz="1700" i="0" u="none" strike="noStrike" cap="none">
                <a:solidFill>
                  <a:schemeClr val="dk1"/>
                </a:solidFill>
                <a:latin typeface="Calibri"/>
                <a:ea typeface="Calibri"/>
                <a:cs typeface="Calibri"/>
                <a:sym typeface="Calibri"/>
              </a:rPr>
              <a:t>Workshops, technical advisors / community collaborators, experiential learning</a:t>
            </a:r>
            <a:endParaRPr sz="1100"/>
          </a:p>
          <a:p>
            <a:pPr marL="1028700" marR="0" lvl="2" indent="-349250" algn="l" rtl="0">
              <a:spcBef>
                <a:spcPts val="900"/>
              </a:spcBef>
              <a:spcAft>
                <a:spcPts val="0"/>
              </a:spcAft>
              <a:buClr>
                <a:schemeClr val="dk1"/>
              </a:buClr>
              <a:buSzPts val="1700"/>
              <a:buFont typeface="Courier New"/>
              <a:buChar char="o"/>
            </a:pPr>
            <a:r>
              <a:rPr lang="en" sz="1700">
                <a:solidFill>
                  <a:schemeClr val="dk1"/>
                </a:solidFill>
                <a:latin typeface="Calibri"/>
                <a:ea typeface="Calibri"/>
                <a:cs typeface="Calibri"/>
                <a:sym typeface="Calibri"/>
              </a:rPr>
              <a:t>Tree Mortality Task Force - to address threat of beetle kills in drought condition</a:t>
            </a:r>
            <a:endParaRPr sz="1100"/>
          </a:p>
        </p:txBody>
      </p:sp>
      <p:pic>
        <p:nvPicPr>
          <p:cNvPr id="654" name="Google Shape;654;p90"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1" descr="Arrow timeline July 2022 - May 2023"/>
          <p:cNvSpPr/>
          <p:nvPr/>
        </p:nvSpPr>
        <p:spPr>
          <a:xfrm>
            <a:off x="1028700" y="3299867"/>
            <a:ext cx="7779600" cy="13287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60" name="Google Shape;660;p91"/>
          <p:cNvSpPr/>
          <p:nvPr/>
        </p:nvSpPr>
        <p:spPr>
          <a:xfrm>
            <a:off x="149200" y="3009250"/>
            <a:ext cx="1083300" cy="453600"/>
          </a:xfrm>
          <a:prstGeom prst="rect">
            <a:avLst/>
          </a:prstGeom>
          <a:solidFill>
            <a:srgbClr val="F1C23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WRP Phase 1: Model &amp; software development</a:t>
            </a:r>
            <a:endParaRPr sz="1100">
              <a:solidFill>
                <a:schemeClr val="dk1"/>
              </a:solidFill>
            </a:endParaRPr>
          </a:p>
        </p:txBody>
      </p:sp>
      <p:sp>
        <p:nvSpPr>
          <p:cNvPr id="661" name="Google Shape;661;p91"/>
          <p:cNvSpPr/>
          <p:nvPr/>
        </p:nvSpPr>
        <p:spPr>
          <a:xfrm>
            <a:off x="3799824" y="2550250"/>
            <a:ext cx="1083300" cy="333000"/>
          </a:xfrm>
          <a:prstGeom prst="rect">
            <a:avLst/>
          </a:prstGeom>
          <a:solidFill>
            <a:srgbClr val="B6D7A8"/>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CWPP 2nd Draft </a:t>
            </a:r>
            <a:endParaRPr sz="1100">
              <a:solidFill>
                <a:schemeClr val="dk1"/>
              </a:solidFill>
            </a:endParaRPr>
          </a:p>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Public Review</a:t>
            </a:r>
            <a:endParaRPr sz="1100">
              <a:solidFill>
                <a:schemeClr val="dk1"/>
              </a:solidFill>
            </a:endParaRPr>
          </a:p>
        </p:txBody>
      </p:sp>
      <p:sp>
        <p:nvSpPr>
          <p:cNvPr id="662" name="Google Shape;662;p91"/>
          <p:cNvSpPr/>
          <p:nvPr/>
        </p:nvSpPr>
        <p:spPr>
          <a:xfrm>
            <a:off x="2695605" y="3002330"/>
            <a:ext cx="3161400" cy="365100"/>
          </a:xfrm>
          <a:prstGeom prst="rect">
            <a:avLst/>
          </a:prstGeom>
          <a:solidFill>
            <a:srgbClr val="F1C23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WRP training, testing and use by County programs; </a:t>
            </a:r>
            <a:endParaRPr sz="1100">
              <a:solidFill>
                <a:schemeClr val="dk1"/>
              </a:solidFill>
            </a:endParaRPr>
          </a:p>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revisions to model and tool</a:t>
            </a:r>
            <a:endParaRPr sz="1100">
              <a:solidFill>
                <a:schemeClr val="dk1"/>
              </a:solidFill>
            </a:endParaRPr>
          </a:p>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663" name="Google Shape;663;p91"/>
          <p:cNvSpPr/>
          <p:nvPr/>
        </p:nvSpPr>
        <p:spPr>
          <a:xfrm>
            <a:off x="6753923" y="3009245"/>
            <a:ext cx="1000800" cy="333000"/>
          </a:xfrm>
          <a:prstGeom prst="rect">
            <a:avLst/>
          </a:prstGeom>
          <a:solidFill>
            <a:srgbClr val="F1C23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WRP proposed full release to public </a:t>
            </a:r>
            <a:endParaRPr sz="1100">
              <a:solidFill>
                <a:schemeClr val="dk1"/>
              </a:solidFill>
            </a:endParaRPr>
          </a:p>
        </p:txBody>
      </p:sp>
      <p:sp>
        <p:nvSpPr>
          <p:cNvPr id="664" name="Google Shape;664;p91"/>
          <p:cNvSpPr/>
          <p:nvPr/>
        </p:nvSpPr>
        <p:spPr>
          <a:xfrm>
            <a:off x="5747492" y="2556037"/>
            <a:ext cx="785700" cy="333000"/>
          </a:xfrm>
          <a:prstGeom prst="rect">
            <a:avLst/>
          </a:prstGeom>
          <a:solidFill>
            <a:srgbClr val="B6D7A8"/>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CWPP Approval</a:t>
            </a:r>
            <a:r>
              <a:rPr lang="en" sz="800">
                <a:solidFill>
                  <a:schemeClr val="dk1"/>
                </a:solidFill>
                <a:latin typeface="Calibri"/>
                <a:ea typeface="Calibri"/>
                <a:cs typeface="Calibri"/>
                <a:sym typeface="Calibri"/>
              </a:rPr>
              <a:t> by BOS</a:t>
            </a:r>
            <a:endParaRPr sz="1100">
              <a:solidFill>
                <a:schemeClr val="dk1"/>
              </a:solidFill>
            </a:endParaRPr>
          </a:p>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665" name="Google Shape;665;p91"/>
          <p:cNvSpPr/>
          <p:nvPr/>
        </p:nvSpPr>
        <p:spPr>
          <a:xfrm>
            <a:off x="6578675" y="2550250"/>
            <a:ext cx="1148700" cy="333000"/>
          </a:xfrm>
          <a:prstGeom prst="rect">
            <a:avLst/>
          </a:prstGeom>
          <a:solidFill>
            <a:srgbClr val="B6D7A8"/>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CWPP </a:t>
            </a:r>
            <a:r>
              <a:rPr lang="en" sz="700" b="0" i="0" u="none" strike="noStrike" cap="none">
                <a:solidFill>
                  <a:schemeClr val="dk1"/>
                </a:solidFill>
                <a:latin typeface="Calibri"/>
                <a:ea typeface="Calibri"/>
                <a:cs typeface="Calibri"/>
                <a:sym typeface="Calibri"/>
              </a:rPr>
              <a:t>I</a:t>
            </a:r>
            <a:r>
              <a:rPr lang="en" sz="800" b="0" i="0" u="none" strike="noStrike" cap="none">
                <a:solidFill>
                  <a:schemeClr val="dk1"/>
                </a:solidFill>
                <a:latin typeface="Calibri"/>
                <a:ea typeface="Calibri"/>
                <a:cs typeface="Calibri"/>
                <a:sym typeface="Calibri"/>
              </a:rPr>
              <a:t>mplementation Begins</a:t>
            </a:r>
            <a:endParaRPr sz="1200">
              <a:solidFill>
                <a:schemeClr val="dk1"/>
              </a:solidFill>
            </a:endParaRPr>
          </a:p>
        </p:txBody>
      </p:sp>
      <p:sp>
        <p:nvSpPr>
          <p:cNvPr id="666" name="Google Shape;666;p91"/>
          <p:cNvSpPr/>
          <p:nvPr/>
        </p:nvSpPr>
        <p:spPr>
          <a:xfrm>
            <a:off x="1393107" y="2163827"/>
            <a:ext cx="1023000" cy="333000"/>
          </a:xfrm>
          <a:prstGeom prst="rect">
            <a:avLst/>
          </a:prstGeom>
          <a:solidFill>
            <a:srgbClr val="D8E2F3"/>
          </a:solidFill>
          <a:ln w="12700" cap="flat" cmpd="sng">
            <a:solidFill>
              <a:srgbClr val="DDEAF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 2022 Veg Mgt Grant Implementation</a:t>
            </a:r>
            <a:endParaRPr sz="1100"/>
          </a:p>
        </p:txBody>
      </p:sp>
      <p:cxnSp>
        <p:nvCxnSpPr>
          <p:cNvPr id="667" name="Google Shape;667;p91">
            <a:extLst>
              <a:ext uri="{C183D7F6-B498-43B3-948B-1728B52AA6E4}">
                <adec:decorative xmlns:adec="http://schemas.microsoft.com/office/drawing/2017/decorative" val="1"/>
              </a:ext>
            </a:extLst>
          </p:cNvPr>
          <p:cNvCxnSpPr/>
          <p:nvPr/>
        </p:nvCxnSpPr>
        <p:spPr>
          <a:xfrm>
            <a:off x="1412660"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68" name="Google Shape;668;p91">
            <a:extLst>
              <a:ext uri="{C183D7F6-B498-43B3-948B-1728B52AA6E4}">
                <adec:decorative xmlns:adec="http://schemas.microsoft.com/office/drawing/2017/decorative" val="1"/>
              </a:ext>
            </a:extLst>
          </p:cNvPr>
          <p:cNvCxnSpPr/>
          <p:nvPr/>
        </p:nvCxnSpPr>
        <p:spPr>
          <a:xfrm>
            <a:off x="2681057"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69" name="Google Shape;669;p91">
            <a:extLst>
              <a:ext uri="{C183D7F6-B498-43B3-948B-1728B52AA6E4}">
                <adec:decorative xmlns:adec="http://schemas.microsoft.com/office/drawing/2017/decorative" val="1"/>
              </a:ext>
            </a:extLst>
          </p:cNvPr>
          <p:cNvCxnSpPr/>
          <p:nvPr/>
        </p:nvCxnSpPr>
        <p:spPr>
          <a:xfrm>
            <a:off x="3315255"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70" name="Google Shape;670;p91">
            <a:extLst>
              <a:ext uri="{C183D7F6-B498-43B3-948B-1728B52AA6E4}">
                <adec:decorative xmlns:adec="http://schemas.microsoft.com/office/drawing/2017/decorative" val="1"/>
              </a:ext>
            </a:extLst>
          </p:cNvPr>
          <p:cNvCxnSpPr/>
          <p:nvPr/>
        </p:nvCxnSpPr>
        <p:spPr>
          <a:xfrm>
            <a:off x="3949454"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71" name="Google Shape;671;p91">
            <a:extLst>
              <a:ext uri="{C183D7F6-B498-43B3-948B-1728B52AA6E4}">
                <adec:decorative xmlns:adec="http://schemas.microsoft.com/office/drawing/2017/decorative" val="1"/>
              </a:ext>
            </a:extLst>
          </p:cNvPr>
          <p:cNvCxnSpPr/>
          <p:nvPr/>
        </p:nvCxnSpPr>
        <p:spPr>
          <a:xfrm>
            <a:off x="4583652"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72" name="Google Shape;672;p91">
            <a:extLst>
              <a:ext uri="{C183D7F6-B498-43B3-948B-1728B52AA6E4}">
                <adec:decorative xmlns:adec="http://schemas.microsoft.com/office/drawing/2017/decorative" val="1"/>
              </a:ext>
            </a:extLst>
          </p:cNvPr>
          <p:cNvCxnSpPr/>
          <p:nvPr/>
        </p:nvCxnSpPr>
        <p:spPr>
          <a:xfrm>
            <a:off x="5217851"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73" name="Google Shape;673;p91">
            <a:extLst>
              <a:ext uri="{C183D7F6-B498-43B3-948B-1728B52AA6E4}">
                <adec:decorative xmlns:adec="http://schemas.microsoft.com/office/drawing/2017/decorative" val="1"/>
              </a:ext>
            </a:extLst>
          </p:cNvPr>
          <p:cNvCxnSpPr/>
          <p:nvPr/>
        </p:nvCxnSpPr>
        <p:spPr>
          <a:xfrm>
            <a:off x="5852049"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74" name="Google Shape;674;p91">
            <a:extLst>
              <a:ext uri="{C183D7F6-B498-43B3-948B-1728B52AA6E4}">
                <adec:decorative xmlns:adec="http://schemas.microsoft.com/office/drawing/2017/decorative" val="1"/>
              </a:ext>
            </a:extLst>
          </p:cNvPr>
          <p:cNvCxnSpPr/>
          <p:nvPr/>
        </p:nvCxnSpPr>
        <p:spPr>
          <a:xfrm>
            <a:off x="6486248"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75" name="Google Shape;675;p91">
            <a:extLst>
              <a:ext uri="{C183D7F6-B498-43B3-948B-1728B52AA6E4}">
                <adec:decorative xmlns:adec="http://schemas.microsoft.com/office/drawing/2017/decorative" val="1"/>
              </a:ext>
            </a:extLst>
          </p:cNvPr>
          <p:cNvCxnSpPr/>
          <p:nvPr/>
        </p:nvCxnSpPr>
        <p:spPr>
          <a:xfrm>
            <a:off x="7120446"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76" name="Google Shape;676;p91">
            <a:extLst>
              <a:ext uri="{C183D7F6-B498-43B3-948B-1728B52AA6E4}">
                <adec:decorative xmlns:adec="http://schemas.microsoft.com/office/drawing/2017/decorative" val="1"/>
              </a:ext>
            </a:extLst>
          </p:cNvPr>
          <p:cNvCxnSpPr/>
          <p:nvPr/>
        </p:nvCxnSpPr>
        <p:spPr>
          <a:xfrm>
            <a:off x="7754645" y="3626230"/>
            <a:ext cx="0" cy="672600"/>
          </a:xfrm>
          <a:prstGeom prst="straightConnector1">
            <a:avLst/>
          </a:prstGeom>
          <a:noFill/>
          <a:ln w="9525" cap="flat" cmpd="sng">
            <a:solidFill>
              <a:schemeClr val="dk1"/>
            </a:solidFill>
            <a:prstDash val="solid"/>
            <a:miter lim="800000"/>
            <a:headEnd type="none" w="sm" len="sm"/>
            <a:tailEnd type="none" w="sm" len="sm"/>
          </a:ln>
        </p:spPr>
      </p:cxnSp>
      <p:cxnSp>
        <p:nvCxnSpPr>
          <p:cNvPr id="677" name="Google Shape;677;p91">
            <a:extLst>
              <a:ext uri="{C183D7F6-B498-43B3-948B-1728B52AA6E4}">
                <adec:decorative xmlns:adec="http://schemas.microsoft.com/office/drawing/2017/decorative" val="1"/>
              </a:ext>
            </a:extLst>
          </p:cNvPr>
          <p:cNvCxnSpPr/>
          <p:nvPr/>
        </p:nvCxnSpPr>
        <p:spPr>
          <a:xfrm>
            <a:off x="2046858" y="3626230"/>
            <a:ext cx="0" cy="672600"/>
          </a:xfrm>
          <a:prstGeom prst="straightConnector1">
            <a:avLst/>
          </a:prstGeom>
          <a:noFill/>
          <a:ln w="9525" cap="flat" cmpd="sng">
            <a:solidFill>
              <a:schemeClr val="dk1"/>
            </a:solidFill>
            <a:prstDash val="solid"/>
            <a:miter lim="800000"/>
            <a:headEnd type="none" w="sm" len="sm"/>
            <a:tailEnd type="none" w="sm" len="sm"/>
          </a:ln>
        </p:spPr>
      </p:cxnSp>
      <p:sp>
        <p:nvSpPr>
          <p:cNvPr id="678" name="Google Shape;678;p91"/>
          <p:cNvSpPr txBox="1"/>
          <p:nvPr/>
        </p:nvSpPr>
        <p:spPr>
          <a:xfrm>
            <a:off x="1236603" y="4357352"/>
            <a:ext cx="3624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0" i="0" u="none" strike="noStrike" cap="none">
                <a:solidFill>
                  <a:schemeClr val="dk1"/>
                </a:solidFill>
                <a:latin typeface="Calibri"/>
                <a:ea typeface="Calibri"/>
                <a:cs typeface="Calibri"/>
                <a:sym typeface="Calibri"/>
              </a:rPr>
              <a:t>July </a:t>
            </a:r>
            <a:endParaRPr sz="1100"/>
          </a:p>
          <a:p>
            <a:pPr marL="0" marR="0" lvl="0" indent="0" algn="l" rtl="0">
              <a:spcBef>
                <a:spcPts val="0"/>
              </a:spcBef>
              <a:spcAft>
                <a:spcPts val="0"/>
              </a:spcAft>
              <a:buNone/>
            </a:pPr>
            <a:r>
              <a:rPr lang="en" sz="700">
                <a:solidFill>
                  <a:schemeClr val="dk1"/>
                </a:solidFill>
                <a:latin typeface="Calibri"/>
                <a:ea typeface="Calibri"/>
                <a:cs typeface="Calibri"/>
                <a:sym typeface="Calibri"/>
              </a:rPr>
              <a:t>2022</a:t>
            </a:r>
            <a:endParaRPr sz="1100"/>
          </a:p>
        </p:txBody>
      </p:sp>
      <p:sp>
        <p:nvSpPr>
          <p:cNvPr id="679" name="Google Shape;679;p91"/>
          <p:cNvSpPr txBox="1"/>
          <p:nvPr/>
        </p:nvSpPr>
        <p:spPr>
          <a:xfrm>
            <a:off x="6302552" y="4357350"/>
            <a:ext cx="4443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March </a:t>
            </a:r>
            <a:endParaRPr sz="1100"/>
          </a:p>
          <a:p>
            <a:pPr marL="0" marR="0" lvl="0" indent="0" algn="l" rtl="0">
              <a:spcBef>
                <a:spcPts val="0"/>
              </a:spcBef>
              <a:spcAft>
                <a:spcPts val="0"/>
              </a:spcAft>
              <a:buNone/>
            </a:pPr>
            <a:r>
              <a:rPr lang="en" sz="700">
                <a:solidFill>
                  <a:schemeClr val="dk1"/>
                </a:solidFill>
                <a:latin typeface="Calibri"/>
                <a:ea typeface="Calibri"/>
                <a:cs typeface="Calibri"/>
                <a:sym typeface="Calibri"/>
              </a:rPr>
              <a:t>2023</a:t>
            </a:r>
            <a:endParaRPr sz="1100"/>
          </a:p>
        </p:txBody>
      </p:sp>
      <p:sp>
        <p:nvSpPr>
          <p:cNvPr id="680" name="Google Shape;680;p91"/>
          <p:cNvSpPr txBox="1"/>
          <p:nvPr/>
        </p:nvSpPr>
        <p:spPr>
          <a:xfrm>
            <a:off x="4354897" y="4357352"/>
            <a:ext cx="525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December 2022</a:t>
            </a:r>
            <a:endParaRPr sz="1100"/>
          </a:p>
        </p:txBody>
      </p:sp>
      <p:sp>
        <p:nvSpPr>
          <p:cNvPr id="681" name="Google Shape;681;p91"/>
          <p:cNvSpPr txBox="1"/>
          <p:nvPr/>
        </p:nvSpPr>
        <p:spPr>
          <a:xfrm>
            <a:off x="2416899" y="4357350"/>
            <a:ext cx="588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September</a:t>
            </a:r>
            <a:endParaRPr sz="1100"/>
          </a:p>
          <a:p>
            <a:pPr marL="0" marR="0" lvl="0" indent="0" algn="l" rtl="0">
              <a:spcBef>
                <a:spcPts val="0"/>
              </a:spcBef>
              <a:spcAft>
                <a:spcPts val="0"/>
              </a:spcAft>
              <a:buNone/>
            </a:pPr>
            <a:r>
              <a:rPr lang="en" sz="700">
                <a:solidFill>
                  <a:schemeClr val="dk1"/>
                </a:solidFill>
                <a:latin typeface="Calibri"/>
                <a:ea typeface="Calibri"/>
                <a:cs typeface="Calibri"/>
                <a:sym typeface="Calibri"/>
              </a:rPr>
              <a:t>2022</a:t>
            </a:r>
            <a:endParaRPr sz="1100"/>
          </a:p>
        </p:txBody>
      </p:sp>
      <p:sp>
        <p:nvSpPr>
          <p:cNvPr id="682" name="Google Shape;682;p91"/>
          <p:cNvSpPr txBox="1"/>
          <p:nvPr/>
        </p:nvSpPr>
        <p:spPr>
          <a:xfrm>
            <a:off x="7605836" y="4357352"/>
            <a:ext cx="333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May </a:t>
            </a:r>
            <a:endParaRPr sz="1100"/>
          </a:p>
          <a:p>
            <a:pPr marL="0" marR="0" lvl="0" indent="0" algn="l" rtl="0">
              <a:spcBef>
                <a:spcPts val="0"/>
              </a:spcBef>
              <a:spcAft>
                <a:spcPts val="0"/>
              </a:spcAft>
              <a:buNone/>
            </a:pPr>
            <a:r>
              <a:rPr lang="en" sz="700">
                <a:solidFill>
                  <a:schemeClr val="dk1"/>
                </a:solidFill>
                <a:latin typeface="Calibri"/>
                <a:ea typeface="Calibri"/>
                <a:cs typeface="Calibri"/>
                <a:sym typeface="Calibri"/>
              </a:rPr>
              <a:t>2023</a:t>
            </a:r>
            <a:endParaRPr sz="1100"/>
          </a:p>
        </p:txBody>
      </p:sp>
      <p:sp>
        <p:nvSpPr>
          <p:cNvPr id="683" name="Google Shape;683;p91"/>
          <p:cNvSpPr/>
          <p:nvPr/>
        </p:nvSpPr>
        <p:spPr>
          <a:xfrm>
            <a:off x="5390270" y="2160400"/>
            <a:ext cx="1148700" cy="333000"/>
          </a:xfrm>
          <a:prstGeom prst="rect">
            <a:avLst/>
          </a:prstGeom>
          <a:solidFill>
            <a:srgbClr val="D8E2F3"/>
          </a:solidFill>
          <a:ln w="12700" cap="flat" cmpd="sng">
            <a:solidFill>
              <a:srgbClr val="DDEAF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700">
                <a:solidFill>
                  <a:schemeClr val="dk1"/>
                </a:solidFill>
                <a:latin typeface="Calibri"/>
                <a:ea typeface="Calibri"/>
                <a:cs typeface="Calibri"/>
                <a:sym typeface="Calibri"/>
              </a:rPr>
              <a:t> 2023 Veg Mgt Grant Evaluation for Funding via CWPP</a:t>
            </a:r>
            <a:endParaRPr sz="1000"/>
          </a:p>
        </p:txBody>
      </p:sp>
      <p:sp>
        <p:nvSpPr>
          <p:cNvPr id="684" name="Google Shape;684;p91"/>
          <p:cNvSpPr/>
          <p:nvPr/>
        </p:nvSpPr>
        <p:spPr>
          <a:xfrm>
            <a:off x="3804175" y="2160400"/>
            <a:ext cx="1083300" cy="333000"/>
          </a:xfrm>
          <a:prstGeom prst="rect">
            <a:avLst/>
          </a:prstGeom>
          <a:solidFill>
            <a:srgbClr val="D8E2F3"/>
          </a:solidFill>
          <a:ln w="12700" cap="flat" cmpd="sng">
            <a:solidFill>
              <a:srgbClr val="DDEAF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Veg Mgt Grant Program  Reassessed</a:t>
            </a:r>
            <a:endParaRPr sz="1100"/>
          </a:p>
        </p:txBody>
      </p:sp>
      <p:sp>
        <p:nvSpPr>
          <p:cNvPr id="685" name="Google Shape;685;p91"/>
          <p:cNvSpPr/>
          <p:nvPr/>
        </p:nvSpPr>
        <p:spPr>
          <a:xfrm>
            <a:off x="6831673" y="2160400"/>
            <a:ext cx="1083300" cy="333000"/>
          </a:xfrm>
          <a:prstGeom prst="rect">
            <a:avLst/>
          </a:prstGeom>
          <a:solidFill>
            <a:srgbClr val="D8E2F3"/>
          </a:solidFill>
          <a:ln w="12700" cap="flat" cmpd="sng">
            <a:solidFill>
              <a:srgbClr val="DDEAF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 2023 Veg Mgt Grant Implementation</a:t>
            </a:r>
            <a:endParaRPr sz="1100"/>
          </a:p>
        </p:txBody>
      </p:sp>
      <p:sp>
        <p:nvSpPr>
          <p:cNvPr id="686" name="Google Shape;686;p91"/>
          <p:cNvSpPr/>
          <p:nvPr/>
        </p:nvSpPr>
        <p:spPr>
          <a:xfrm>
            <a:off x="2575203" y="2160409"/>
            <a:ext cx="1023000" cy="333000"/>
          </a:xfrm>
          <a:prstGeom prst="rect">
            <a:avLst/>
          </a:prstGeom>
          <a:solidFill>
            <a:srgbClr val="D8E2F3"/>
          </a:solidFill>
          <a:ln w="12700" cap="flat" cmpd="sng">
            <a:solidFill>
              <a:srgbClr val="DDEAF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 2021-22 Veg Mgt Grant Monitoring</a:t>
            </a:r>
            <a:endParaRPr sz="1100"/>
          </a:p>
        </p:txBody>
      </p:sp>
      <p:sp>
        <p:nvSpPr>
          <p:cNvPr id="687" name="Google Shape;687;p91"/>
          <p:cNvSpPr txBox="1"/>
          <p:nvPr/>
        </p:nvSpPr>
        <p:spPr>
          <a:xfrm>
            <a:off x="3064949" y="4357352"/>
            <a:ext cx="525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October</a:t>
            </a:r>
            <a:endParaRPr sz="1100"/>
          </a:p>
          <a:p>
            <a:pPr marL="0" marR="0" lvl="0" indent="0" algn="l" rtl="0">
              <a:spcBef>
                <a:spcPts val="0"/>
              </a:spcBef>
              <a:spcAft>
                <a:spcPts val="0"/>
              </a:spcAft>
              <a:buNone/>
            </a:pPr>
            <a:r>
              <a:rPr lang="en" sz="700">
                <a:solidFill>
                  <a:schemeClr val="dk1"/>
                </a:solidFill>
                <a:latin typeface="Calibri"/>
                <a:ea typeface="Calibri"/>
                <a:cs typeface="Calibri"/>
                <a:sym typeface="Calibri"/>
              </a:rPr>
              <a:t>2022</a:t>
            </a:r>
            <a:endParaRPr sz="1100"/>
          </a:p>
        </p:txBody>
      </p:sp>
      <p:sp>
        <p:nvSpPr>
          <p:cNvPr id="688" name="Google Shape;688;p91"/>
          <p:cNvSpPr txBox="1"/>
          <p:nvPr/>
        </p:nvSpPr>
        <p:spPr>
          <a:xfrm>
            <a:off x="1783951" y="4357352"/>
            <a:ext cx="525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August</a:t>
            </a:r>
            <a:endParaRPr sz="1100"/>
          </a:p>
          <a:p>
            <a:pPr marL="0" marR="0" lvl="0" indent="0" algn="l" rtl="0">
              <a:spcBef>
                <a:spcPts val="0"/>
              </a:spcBef>
              <a:spcAft>
                <a:spcPts val="0"/>
              </a:spcAft>
              <a:buNone/>
            </a:pPr>
            <a:r>
              <a:rPr lang="en" sz="700">
                <a:solidFill>
                  <a:schemeClr val="dk1"/>
                </a:solidFill>
                <a:latin typeface="Calibri"/>
                <a:ea typeface="Calibri"/>
                <a:cs typeface="Calibri"/>
                <a:sym typeface="Calibri"/>
              </a:rPr>
              <a:t>2022</a:t>
            </a:r>
            <a:endParaRPr sz="1100"/>
          </a:p>
        </p:txBody>
      </p:sp>
      <p:sp>
        <p:nvSpPr>
          <p:cNvPr id="689" name="Google Shape;689;p91"/>
          <p:cNvSpPr txBox="1"/>
          <p:nvPr/>
        </p:nvSpPr>
        <p:spPr>
          <a:xfrm>
            <a:off x="3706858" y="4357352"/>
            <a:ext cx="525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November</a:t>
            </a:r>
            <a:endParaRPr sz="1100"/>
          </a:p>
          <a:p>
            <a:pPr marL="0" marR="0" lvl="0" indent="0" algn="l" rtl="0">
              <a:spcBef>
                <a:spcPts val="0"/>
              </a:spcBef>
              <a:spcAft>
                <a:spcPts val="0"/>
              </a:spcAft>
              <a:buNone/>
            </a:pPr>
            <a:r>
              <a:rPr lang="en" sz="700">
                <a:solidFill>
                  <a:schemeClr val="dk1"/>
                </a:solidFill>
                <a:latin typeface="Calibri"/>
                <a:ea typeface="Calibri"/>
                <a:cs typeface="Calibri"/>
                <a:sym typeface="Calibri"/>
              </a:rPr>
              <a:t>2022</a:t>
            </a:r>
            <a:endParaRPr sz="1100"/>
          </a:p>
        </p:txBody>
      </p:sp>
      <p:sp>
        <p:nvSpPr>
          <p:cNvPr id="690" name="Google Shape;690;p91"/>
          <p:cNvSpPr txBox="1"/>
          <p:nvPr/>
        </p:nvSpPr>
        <p:spPr>
          <a:xfrm>
            <a:off x="4998878" y="4354478"/>
            <a:ext cx="4443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January 2023</a:t>
            </a:r>
            <a:endParaRPr sz="1100"/>
          </a:p>
        </p:txBody>
      </p:sp>
      <p:sp>
        <p:nvSpPr>
          <p:cNvPr id="691" name="Google Shape;691;p91"/>
          <p:cNvSpPr txBox="1"/>
          <p:nvPr/>
        </p:nvSpPr>
        <p:spPr>
          <a:xfrm>
            <a:off x="5628026" y="4354475"/>
            <a:ext cx="525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February 2023</a:t>
            </a:r>
            <a:endParaRPr sz="1100"/>
          </a:p>
        </p:txBody>
      </p:sp>
      <p:sp>
        <p:nvSpPr>
          <p:cNvPr id="692" name="Google Shape;692;p91"/>
          <p:cNvSpPr txBox="1"/>
          <p:nvPr/>
        </p:nvSpPr>
        <p:spPr>
          <a:xfrm>
            <a:off x="6949592" y="4354478"/>
            <a:ext cx="367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April</a:t>
            </a:r>
            <a:endParaRPr sz="1100"/>
          </a:p>
          <a:p>
            <a:pPr marL="0" marR="0" lvl="0" indent="0" algn="l" rtl="0">
              <a:spcBef>
                <a:spcPts val="0"/>
              </a:spcBef>
              <a:spcAft>
                <a:spcPts val="0"/>
              </a:spcAft>
              <a:buNone/>
            </a:pPr>
            <a:r>
              <a:rPr lang="en" sz="700">
                <a:solidFill>
                  <a:schemeClr val="dk1"/>
                </a:solidFill>
                <a:latin typeface="Calibri"/>
                <a:ea typeface="Calibri"/>
                <a:cs typeface="Calibri"/>
                <a:sym typeface="Calibri"/>
              </a:rPr>
              <a:t>2023</a:t>
            </a:r>
            <a:endParaRPr sz="1100"/>
          </a:p>
        </p:txBody>
      </p:sp>
      <p:sp>
        <p:nvSpPr>
          <p:cNvPr id="693" name="Google Shape;693;p91"/>
          <p:cNvSpPr/>
          <p:nvPr/>
        </p:nvSpPr>
        <p:spPr>
          <a:xfrm>
            <a:off x="1684868" y="2550250"/>
            <a:ext cx="1218000" cy="333000"/>
          </a:xfrm>
          <a:prstGeom prst="rect">
            <a:avLst/>
          </a:prstGeom>
          <a:solidFill>
            <a:srgbClr val="B6D7A8"/>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CWPP Revisions from 1</a:t>
            </a:r>
            <a:r>
              <a:rPr lang="en" sz="800" baseline="30000">
                <a:solidFill>
                  <a:schemeClr val="dk1"/>
                </a:solidFill>
                <a:latin typeface="Calibri"/>
                <a:ea typeface="Calibri"/>
                <a:cs typeface="Calibri"/>
                <a:sym typeface="Calibri"/>
              </a:rPr>
              <a:t>st</a:t>
            </a:r>
            <a:r>
              <a:rPr lang="en" sz="800">
                <a:solidFill>
                  <a:schemeClr val="dk1"/>
                </a:solidFill>
                <a:latin typeface="Calibri"/>
                <a:ea typeface="Calibri"/>
                <a:cs typeface="Calibri"/>
                <a:sym typeface="Calibri"/>
              </a:rPr>
              <a:t> </a:t>
            </a:r>
            <a:endParaRPr sz="1100">
              <a:solidFill>
                <a:schemeClr val="dk1"/>
              </a:solidFill>
            </a:endParaRPr>
          </a:p>
          <a:p>
            <a:pPr marL="0" marR="0" lvl="0" indent="0" algn="ctr" rtl="0">
              <a:spcBef>
                <a:spcPts val="0"/>
              </a:spcBef>
              <a:spcAft>
                <a:spcPts val="0"/>
              </a:spcAft>
              <a:buNone/>
            </a:pPr>
            <a:r>
              <a:rPr lang="en" sz="800">
                <a:solidFill>
                  <a:schemeClr val="dk1"/>
                </a:solidFill>
                <a:latin typeface="Calibri"/>
                <a:ea typeface="Calibri"/>
                <a:cs typeface="Calibri"/>
                <a:sym typeface="Calibri"/>
              </a:rPr>
              <a:t>Public Review</a:t>
            </a:r>
            <a:endParaRPr sz="1100">
              <a:solidFill>
                <a:schemeClr val="dk1"/>
              </a:solidFill>
            </a:endParaRPr>
          </a:p>
        </p:txBody>
      </p:sp>
      <p:sp>
        <p:nvSpPr>
          <p:cNvPr id="694" name="Google Shape;694;p91"/>
          <p:cNvSpPr/>
          <p:nvPr/>
        </p:nvSpPr>
        <p:spPr>
          <a:xfrm>
            <a:off x="3004843" y="1750319"/>
            <a:ext cx="1023000" cy="3330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 FEMA – Haz. Fuel Mgt Coordination Team Launch</a:t>
            </a:r>
            <a:endParaRPr sz="1100"/>
          </a:p>
        </p:txBody>
      </p:sp>
      <p:sp>
        <p:nvSpPr>
          <p:cNvPr id="695" name="Google Shape;695;p91"/>
          <p:cNvSpPr/>
          <p:nvPr/>
        </p:nvSpPr>
        <p:spPr>
          <a:xfrm>
            <a:off x="7282300" y="1750325"/>
            <a:ext cx="1148700" cy="3330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 Haz. Fuel Mgt Bids and Contracting</a:t>
            </a:r>
            <a:endParaRPr sz="1100"/>
          </a:p>
        </p:txBody>
      </p:sp>
      <p:sp>
        <p:nvSpPr>
          <p:cNvPr id="696" name="Google Shape;696;p91"/>
          <p:cNvSpPr/>
          <p:nvPr/>
        </p:nvSpPr>
        <p:spPr>
          <a:xfrm>
            <a:off x="6096150" y="1750325"/>
            <a:ext cx="1023000" cy="3330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 FEMA – Haz. Fuel Mgt Env. Compliance</a:t>
            </a:r>
            <a:endParaRPr sz="1100"/>
          </a:p>
        </p:txBody>
      </p:sp>
      <p:sp>
        <p:nvSpPr>
          <p:cNvPr id="697" name="Google Shape;697;p91"/>
          <p:cNvSpPr/>
          <p:nvPr/>
        </p:nvSpPr>
        <p:spPr>
          <a:xfrm>
            <a:off x="4354775" y="1752825"/>
            <a:ext cx="1617600" cy="3330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 FEMA – Haz. Fuel Mgt District Site Selection Begins </a:t>
            </a:r>
            <a:endParaRPr sz="1100"/>
          </a:p>
        </p:txBody>
      </p:sp>
      <p:sp>
        <p:nvSpPr>
          <p:cNvPr id="698" name="Google Shape;698;p91">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9" name="Google Shape;699;p91"/>
          <p:cNvSpPr txBox="1">
            <a:spLocks noGrp="1"/>
          </p:cNvSpPr>
          <p:nvPr>
            <p:ph type="title" idx="4294967295"/>
          </p:nvPr>
        </p:nvSpPr>
        <p:spPr>
          <a:xfrm>
            <a:off x="464026" y="169050"/>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County Timeline 2022-2023</a:t>
            </a:r>
          </a:p>
        </p:txBody>
      </p:sp>
      <p:pic>
        <p:nvPicPr>
          <p:cNvPr id="700" name="Google Shape;700;p91" descr="County logo"/>
          <p:cNvPicPr preferRelativeResize="0"/>
          <p:nvPr/>
        </p:nvPicPr>
        <p:blipFill rotWithShape="1">
          <a:blip r:embed="rId3">
            <a:alphaModFix/>
          </a:blip>
          <a:srcRect/>
          <a:stretch/>
        </p:blipFill>
        <p:spPr>
          <a:xfrm>
            <a:off x="8172450" y="0"/>
            <a:ext cx="742950" cy="742950"/>
          </a:xfrm>
          <a:prstGeom prst="rect">
            <a:avLst/>
          </a:prstGeom>
          <a:noFill/>
          <a:ln>
            <a:noFill/>
          </a:ln>
        </p:spPr>
      </p:pic>
      <p:sp>
        <p:nvSpPr>
          <p:cNvPr id="701" name="Google Shape;701;p91"/>
          <p:cNvSpPr/>
          <p:nvPr/>
        </p:nvSpPr>
        <p:spPr>
          <a:xfrm>
            <a:off x="6418111" y="925596"/>
            <a:ext cx="2081700" cy="365100"/>
          </a:xfrm>
          <a:prstGeom prst="rect">
            <a:avLst/>
          </a:prstGeom>
          <a:solidFill>
            <a:srgbClr val="F7CAA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u="none" strike="noStrike">
                <a:solidFill>
                  <a:srgbClr val="000000"/>
                </a:solidFill>
                <a:latin typeface="Calibri"/>
                <a:ea typeface="Calibri"/>
                <a:cs typeface="Calibri"/>
                <a:sym typeface="Calibri"/>
              </a:rPr>
              <a:t>Living with Fire: Sonoma County Forest Management Conference</a:t>
            </a:r>
            <a:endParaRPr sz="1400">
              <a:solidFill>
                <a:schemeClr val="lt1"/>
              </a:solidFill>
              <a:latin typeface="Calibri"/>
              <a:ea typeface="Calibri"/>
              <a:cs typeface="Calibri"/>
              <a:sym typeface="Calibri"/>
            </a:endParaRPr>
          </a:p>
        </p:txBody>
      </p:sp>
      <p:sp>
        <p:nvSpPr>
          <p:cNvPr id="702" name="Google Shape;702;p91"/>
          <p:cNvSpPr/>
          <p:nvPr/>
        </p:nvSpPr>
        <p:spPr>
          <a:xfrm>
            <a:off x="4207944" y="1354006"/>
            <a:ext cx="1023000" cy="333000"/>
          </a:xfrm>
          <a:prstGeom prst="rect">
            <a:avLst/>
          </a:prstGeom>
          <a:solidFill>
            <a:srgbClr val="D5A6BD"/>
          </a:solid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 FEMA – BRIC </a:t>
            </a:r>
            <a:endParaRPr sz="800">
              <a:solidFill>
                <a:schemeClr val="dk1"/>
              </a:solidFill>
              <a:latin typeface="Calibri"/>
              <a:ea typeface="Calibri"/>
              <a:cs typeface="Calibri"/>
              <a:sym typeface="Calibri"/>
            </a:endParaRPr>
          </a:p>
          <a:p>
            <a:pPr marL="0" marR="0" lvl="0" indent="0" algn="ctr" rtl="0">
              <a:spcBef>
                <a:spcPts val="0"/>
              </a:spcBef>
              <a:spcAft>
                <a:spcPts val="0"/>
              </a:spcAft>
              <a:buNone/>
            </a:pPr>
            <a:r>
              <a:rPr lang="en" sz="700">
                <a:solidFill>
                  <a:schemeClr val="dk1"/>
                </a:solidFill>
                <a:latin typeface="Calibri"/>
                <a:ea typeface="Calibri"/>
                <a:cs typeface="Calibri"/>
                <a:sym typeface="Calibri"/>
              </a:rPr>
              <a:t>Admin. Design and Coordination</a:t>
            </a:r>
            <a:endParaRPr sz="1000"/>
          </a:p>
        </p:txBody>
      </p:sp>
      <p:sp>
        <p:nvSpPr>
          <p:cNvPr id="703" name="Google Shape;703;p91"/>
          <p:cNvSpPr/>
          <p:nvPr/>
        </p:nvSpPr>
        <p:spPr>
          <a:xfrm>
            <a:off x="8137450" y="1354013"/>
            <a:ext cx="1023000" cy="333000"/>
          </a:xfrm>
          <a:prstGeom prst="rect">
            <a:avLst/>
          </a:prstGeom>
          <a:solidFill>
            <a:srgbClr val="D5A6BD"/>
          </a:solid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 FEMA – BRIC</a:t>
            </a:r>
            <a:endParaRPr sz="800">
              <a:solidFill>
                <a:schemeClr val="dk1"/>
              </a:solidFill>
              <a:latin typeface="Calibri"/>
              <a:ea typeface="Calibri"/>
              <a:cs typeface="Calibri"/>
              <a:sym typeface="Calibri"/>
            </a:endParaRPr>
          </a:p>
          <a:p>
            <a:pPr marL="0" marR="0" lvl="0" indent="0" algn="ctr" rtl="0">
              <a:spcBef>
                <a:spcPts val="0"/>
              </a:spcBef>
              <a:spcAft>
                <a:spcPts val="0"/>
              </a:spcAft>
              <a:buNone/>
            </a:pPr>
            <a:r>
              <a:rPr lang="en" sz="700">
                <a:solidFill>
                  <a:schemeClr val="dk1"/>
                </a:solidFill>
                <a:latin typeface="Calibri"/>
                <a:ea typeface="Calibri"/>
                <a:cs typeface="Calibri"/>
                <a:sym typeface="Calibri"/>
              </a:rPr>
              <a:t>Env. Compliance / Outreach</a:t>
            </a:r>
            <a:endParaRPr sz="1000"/>
          </a:p>
        </p:txBody>
      </p:sp>
      <p:sp>
        <p:nvSpPr>
          <p:cNvPr id="704" name="Google Shape;704;p91"/>
          <p:cNvSpPr/>
          <p:nvPr/>
        </p:nvSpPr>
        <p:spPr>
          <a:xfrm>
            <a:off x="5557875" y="1356513"/>
            <a:ext cx="1617600" cy="333000"/>
          </a:xfrm>
          <a:prstGeom prst="rect">
            <a:avLst/>
          </a:prstGeom>
          <a:solidFill>
            <a:srgbClr val="D5A6BD"/>
          </a:solidFill>
          <a:ln w="12700" cap="flat" cmpd="sng">
            <a:solidFill>
              <a:srgbClr val="FEE59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 FEMA – BRIC </a:t>
            </a:r>
            <a:endParaRPr sz="800">
              <a:solidFill>
                <a:schemeClr val="dk1"/>
              </a:solidFill>
              <a:latin typeface="Calibri"/>
              <a:ea typeface="Calibri"/>
              <a:cs typeface="Calibri"/>
              <a:sym typeface="Calibri"/>
            </a:endParaRPr>
          </a:p>
          <a:p>
            <a:pPr marL="0" marR="0" lvl="0" indent="0" algn="ctr" rtl="0">
              <a:spcBef>
                <a:spcPts val="0"/>
              </a:spcBef>
              <a:spcAft>
                <a:spcPts val="0"/>
              </a:spcAft>
              <a:buNone/>
            </a:pPr>
            <a:r>
              <a:rPr lang="en" sz="700">
                <a:solidFill>
                  <a:schemeClr val="dk1"/>
                </a:solidFill>
                <a:latin typeface="Calibri"/>
                <a:ea typeface="Calibri"/>
                <a:cs typeface="Calibri"/>
                <a:sym typeface="Calibri"/>
              </a:rPr>
              <a:t>Coordination Teams &amp; Project Site Analysis</a:t>
            </a:r>
            <a:endParaRPr sz="7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65"/>
          <p:cNvSpPr txBox="1">
            <a:spLocks noGrp="1"/>
          </p:cNvSpPr>
          <p:nvPr>
            <p:ph type="ctrTitle"/>
          </p:nvPr>
        </p:nvSpPr>
        <p:spPr>
          <a:xfrm>
            <a:off x="1143000" y="841772"/>
            <a:ext cx="6858000" cy="17907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US" dirty="0"/>
              <a:t>Tac</a:t>
            </a:r>
            <a:endParaRPr dirty="0"/>
          </a:p>
        </p:txBody>
      </p:sp>
      <p:sp>
        <p:nvSpPr>
          <p:cNvPr id="353" name="Google Shape;353;p65"/>
          <p:cNvSpPr txBox="1">
            <a:spLocks noGrp="1"/>
          </p:cNvSpPr>
          <p:nvPr>
            <p:ph type="subTitle" idx="1"/>
          </p:nvPr>
        </p:nvSpPr>
        <p:spPr>
          <a:xfrm>
            <a:off x="1143000" y="2701529"/>
            <a:ext cx="6858000" cy="12417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endParaRPr/>
          </a:p>
        </p:txBody>
      </p:sp>
      <p:pic>
        <p:nvPicPr>
          <p:cNvPr id="354" name="Google Shape;354;p65" descr="Sonoma County Vegetation Management Technical Advisory Council participant logos"/>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92">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11" name="Google Shape;711;p92"/>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Questions &amp; Comments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12" name="Google Shape;712;p92"/>
          <p:cNvSpPr txBox="1"/>
          <p:nvPr/>
        </p:nvSpPr>
        <p:spPr>
          <a:xfrm>
            <a:off x="85650" y="1414852"/>
            <a:ext cx="8972700" cy="1508400"/>
          </a:xfrm>
          <a:prstGeom prst="rect">
            <a:avLst/>
          </a:prstGeom>
          <a:noFill/>
          <a:ln>
            <a:noFill/>
          </a:ln>
        </p:spPr>
        <p:txBody>
          <a:bodyPr spcFirstLastPara="1" wrap="square" lIns="68575" tIns="34275" rIns="68575" bIns="34275" anchor="t" anchorCtr="0">
            <a:spAutoFit/>
          </a:bodyPr>
          <a:lstStyle/>
          <a:p>
            <a:pPr marL="457200" marR="0" lvl="0" indent="-381000" algn="l" rtl="0">
              <a:spcBef>
                <a:spcPts val="900"/>
              </a:spcBef>
              <a:spcAft>
                <a:spcPts val="0"/>
              </a:spcAft>
              <a:buClr>
                <a:schemeClr val="dk1"/>
              </a:buClr>
              <a:buSzPts val="2400"/>
              <a:buFont typeface="Calibri"/>
              <a:buChar char="●"/>
            </a:pPr>
            <a:r>
              <a:rPr lang="en" sz="2400" b="1">
                <a:solidFill>
                  <a:schemeClr val="dk1"/>
                </a:solidFill>
                <a:latin typeface="Calibri"/>
                <a:ea typeface="Calibri"/>
                <a:cs typeface="Calibri"/>
                <a:sym typeface="Calibri"/>
              </a:rPr>
              <a:t>Please provide your comments or questions in the Q&amp;A Panel.</a:t>
            </a:r>
            <a:endParaRPr sz="2400" b="1">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b="1">
                <a:solidFill>
                  <a:schemeClr val="dk1"/>
                </a:solidFill>
                <a:latin typeface="Calibri"/>
                <a:ea typeface="Calibri"/>
                <a:cs typeface="Calibri"/>
                <a:sym typeface="Calibri"/>
              </a:rPr>
              <a:t>Raise your hand the moderator will allow you to speak.</a:t>
            </a:r>
            <a:endParaRPr sz="2400" b="1">
              <a:solidFill>
                <a:schemeClr val="dk1"/>
              </a:solidFill>
              <a:latin typeface="Calibri"/>
              <a:ea typeface="Calibri"/>
              <a:cs typeface="Calibri"/>
              <a:sym typeface="Calibri"/>
            </a:endParaRPr>
          </a:p>
          <a:p>
            <a:pPr marL="0" marR="0" lvl="0" indent="0" algn="l" rtl="0">
              <a:spcBef>
                <a:spcPts val="900"/>
              </a:spcBef>
              <a:spcAft>
                <a:spcPts val="0"/>
              </a:spcAft>
              <a:buNone/>
            </a:pPr>
            <a:endParaRPr sz="2400" b="1">
              <a:solidFill>
                <a:schemeClr val="dk1"/>
              </a:solidFill>
              <a:latin typeface="Calibri"/>
              <a:ea typeface="Calibri"/>
              <a:cs typeface="Calibri"/>
              <a:sym typeface="Calibri"/>
            </a:endParaRPr>
          </a:p>
          <a:p>
            <a:pPr marL="0" marR="0" lvl="0" indent="342900" algn="l" rtl="0">
              <a:spcBef>
                <a:spcPts val="0"/>
              </a:spcBef>
              <a:spcAft>
                <a:spcPts val="0"/>
              </a:spcAft>
              <a:buNone/>
            </a:pPr>
            <a:endParaRPr sz="1400" b="0" i="1" u="none" strike="noStrike">
              <a:solidFill>
                <a:srgbClr val="000000"/>
              </a:solidFill>
              <a:latin typeface="Calibri"/>
              <a:ea typeface="Calibri"/>
              <a:cs typeface="Calibri"/>
              <a:sym typeface="Calibri"/>
            </a:endParaRPr>
          </a:p>
        </p:txBody>
      </p:sp>
      <p:pic>
        <p:nvPicPr>
          <p:cNvPr id="713" name="Google Shape;713;p92"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93" descr="Thank you end screen. "/>
          <p:cNvPicPr preferRelativeResize="0"/>
          <p:nvPr/>
        </p:nvPicPr>
        <p:blipFill rotWithShape="1">
          <a:blip r:embed="rId3">
            <a:alphaModFix/>
          </a:blip>
          <a:srcRect/>
          <a:stretch/>
        </p:blipFill>
        <p:spPr>
          <a:xfrm>
            <a:off x="0" y="-5316"/>
            <a:ext cx="9178257" cy="6120366"/>
          </a:xfrm>
          <a:prstGeom prst="rect">
            <a:avLst/>
          </a:prstGeom>
          <a:noFill/>
          <a:ln>
            <a:noFill/>
          </a:ln>
        </p:spPr>
      </p:pic>
      <p:sp>
        <p:nvSpPr>
          <p:cNvPr id="720" name="Google Shape;720;p93">
            <a:extLst>
              <a:ext uri="{C183D7F6-B498-43B3-948B-1728B52AA6E4}">
                <adec:decorative xmlns:adec="http://schemas.microsoft.com/office/drawing/2017/decorative" val="1"/>
              </a:ext>
            </a:extLst>
          </p:cNvPr>
          <p:cNvSpPr/>
          <p:nvPr/>
        </p:nvSpPr>
        <p:spPr>
          <a:xfrm>
            <a:off x="0" y="0"/>
            <a:ext cx="9144000" cy="120015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21" name="Google Shape;721;p93"/>
          <p:cNvSpPr/>
          <p:nvPr/>
        </p:nvSpPr>
        <p:spPr>
          <a:xfrm>
            <a:off x="0" y="3964046"/>
            <a:ext cx="9144000" cy="1200150"/>
          </a:xfrm>
          <a:prstGeom prst="rect">
            <a:avLst/>
          </a:prstGeom>
          <a:solidFill>
            <a:schemeClr val="lt1"/>
          </a:solidFill>
          <a:ln>
            <a:noFill/>
          </a:ln>
        </p:spPr>
        <p:txBody>
          <a:bodyPr spcFirstLastPara="1" wrap="square" lIns="68575" tIns="34275" rIns="68575" bIns="34275" anchor="ctr" anchorCtr="0">
            <a:noAutofit/>
          </a:bodyPr>
          <a:lstStyle/>
          <a:p>
            <a:pPr marL="342900" marR="0" lvl="1" indent="0" algn="l" rtl="0">
              <a:spcBef>
                <a:spcPts val="0"/>
              </a:spcBef>
              <a:spcAft>
                <a:spcPts val="0"/>
              </a:spcAft>
              <a:buNone/>
            </a:pPr>
            <a:r>
              <a:rPr lang="en">
                <a:solidFill>
                  <a:schemeClr val="dk1"/>
                </a:solidFill>
                <a:latin typeface="Calibri"/>
                <a:ea typeface="Calibri"/>
                <a:cs typeface="Calibri"/>
                <a:sym typeface="Calibri"/>
              </a:rPr>
              <a:t>Contact info: </a:t>
            </a:r>
            <a:r>
              <a:rPr lang="en" u="sng">
                <a:solidFill>
                  <a:schemeClr val="hlink"/>
                </a:solidFill>
                <a:latin typeface="Calibri"/>
                <a:ea typeface="Calibri"/>
                <a:cs typeface="Calibri"/>
                <a:sym typeface="Calibri"/>
                <a:hlinkClick r:id="rId4"/>
              </a:rPr>
              <a:t>Kim.Batchelder@sonoma-county.org</a:t>
            </a:r>
            <a:endParaRPr>
              <a:solidFill>
                <a:schemeClr val="dk1"/>
              </a:solidFill>
              <a:latin typeface="Calibri"/>
              <a:ea typeface="Calibri"/>
              <a:cs typeface="Calibri"/>
              <a:sym typeface="Calibri"/>
            </a:endParaRPr>
          </a:p>
          <a:p>
            <a:pPr marL="342900" marR="0" lvl="1" indent="0" algn="l" rtl="0">
              <a:spcBef>
                <a:spcPts val="0"/>
              </a:spcBef>
              <a:spcAft>
                <a:spcPts val="0"/>
              </a:spcAft>
              <a:buNone/>
            </a:pPr>
            <a:r>
              <a:rPr lang="en">
                <a:solidFill>
                  <a:schemeClr val="dk1"/>
                </a:solidFill>
                <a:latin typeface="Calibri"/>
                <a:ea typeface="Calibri"/>
                <a:cs typeface="Calibri"/>
                <a:sym typeface="Calibri"/>
              </a:rPr>
              <a:t>Tel: (707) 565-7355</a:t>
            </a:r>
            <a:endParaRPr>
              <a:solidFill>
                <a:schemeClr val="dk1"/>
              </a:solidFill>
              <a:latin typeface="Calibri"/>
              <a:ea typeface="Calibri"/>
              <a:cs typeface="Calibri"/>
              <a:sym typeface="Calibri"/>
            </a:endParaRPr>
          </a:p>
        </p:txBody>
      </p:sp>
      <p:sp>
        <p:nvSpPr>
          <p:cNvPr id="722" name="Google Shape;722;p93"/>
          <p:cNvSpPr txBox="1">
            <a:spLocks noGrp="1"/>
          </p:cNvSpPr>
          <p:nvPr>
            <p:ph type="title" idx="4294967295"/>
          </p:nvPr>
        </p:nvSpPr>
        <p:spPr>
          <a:xfrm>
            <a:off x="464025" y="2343150"/>
            <a:ext cx="8051324" cy="577081"/>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chemeClr val="lt1"/>
                </a:solidFill>
                <a:effectLst/>
                <a:uLnTx/>
                <a:uFillTx/>
                <a:latin typeface="Calibri"/>
                <a:ea typeface="Calibri"/>
                <a:cs typeface="Calibri"/>
                <a:sym typeface="Calibri"/>
              </a:rPr>
              <a:t>THANK YOU</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23" name="Google Shape;723;p93" descr="County logo"/>
          <p:cNvPicPr preferRelativeResize="0"/>
          <p:nvPr/>
        </p:nvPicPr>
        <p:blipFill rotWithShape="1">
          <a:blip r:embed="rId5">
            <a:alphaModFix/>
          </a:blip>
          <a:srcRect/>
          <a:stretch/>
        </p:blipFill>
        <p:spPr>
          <a:xfrm>
            <a:off x="342900" y="57150"/>
            <a:ext cx="1085850" cy="1085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6">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0" name="Google Shape;360;p66"/>
          <p:cNvSpPr txBox="1">
            <a:spLocks noGrp="1"/>
          </p:cNvSpPr>
          <p:nvPr>
            <p:ph type="title" idx="4294967295"/>
          </p:nvPr>
        </p:nvSpPr>
        <p:spPr>
          <a:xfrm>
            <a:off x="464026" y="198708"/>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Accomplishments/Progress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1" name="Google Shape;361;p66"/>
          <p:cNvSpPr txBox="1"/>
          <p:nvPr/>
        </p:nvSpPr>
        <p:spPr>
          <a:xfrm>
            <a:off x="57150" y="1028700"/>
            <a:ext cx="8972700" cy="3786600"/>
          </a:xfrm>
          <a:prstGeom prst="rect">
            <a:avLst/>
          </a:prstGeom>
          <a:noFill/>
          <a:ln>
            <a:noFill/>
          </a:ln>
        </p:spPr>
        <p:txBody>
          <a:bodyPr spcFirstLastPara="1" wrap="square" lIns="68575" tIns="34275" rIns="68575" bIns="34275" anchor="t" anchorCtr="0">
            <a:spAutoFit/>
          </a:bodyPr>
          <a:lstStyle/>
          <a:p>
            <a:pPr marL="685800" marR="0" lvl="1" indent="-336550" algn="l" rtl="0">
              <a:spcBef>
                <a:spcPts val="0"/>
              </a:spcBef>
              <a:spcAft>
                <a:spcPts val="0"/>
              </a:spcAft>
              <a:buClr>
                <a:schemeClr val="dk1"/>
              </a:buClr>
              <a:buSzPts val="2100"/>
              <a:buFont typeface="Noto Sans Symbols"/>
              <a:buChar char="✔"/>
            </a:pPr>
            <a:r>
              <a:rPr lang="en" sz="2100" b="1" i="0" u="none" strike="noStrike" cap="none">
                <a:solidFill>
                  <a:schemeClr val="dk1"/>
                </a:solidFill>
                <a:latin typeface="Calibri"/>
                <a:ea typeface="Calibri"/>
                <a:cs typeface="Calibri"/>
                <a:sym typeface="Calibri"/>
              </a:rPr>
              <a:t>46 Vegetation Management Grant </a:t>
            </a:r>
            <a:r>
              <a:rPr lang="en" sz="2100" b="1">
                <a:solidFill>
                  <a:schemeClr val="dk1"/>
                </a:solidFill>
                <a:latin typeface="Calibri"/>
                <a:ea typeface="Calibri"/>
                <a:cs typeface="Calibri"/>
                <a:sym typeface="Calibri"/>
              </a:rPr>
              <a:t>p</a:t>
            </a:r>
            <a:r>
              <a:rPr lang="en" sz="2100" b="1" i="0" u="none" strike="noStrike" cap="none">
                <a:solidFill>
                  <a:schemeClr val="dk1"/>
                </a:solidFill>
                <a:latin typeface="Calibri"/>
                <a:ea typeface="Calibri"/>
                <a:cs typeface="Calibri"/>
                <a:sym typeface="Calibri"/>
              </a:rPr>
              <a:t>rojects - $8.3M + $1.1M match</a:t>
            </a:r>
            <a:endParaRPr sz="2100" b="1" i="0" u="none" strike="noStrike" cap="none">
              <a:solidFill>
                <a:schemeClr val="dk1"/>
              </a:solidFill>
              <a:latin typeface="Calibri"/>
              <a:ea typeface="Calibri"/>
              <a:cs typeface="Calibri"/>
              <a:sym typeface="Calibri"/>
            </a:endParaRPr>
          </a:p>
          <a:p>
            <a:pPr marL="685800" marR="0" lvl="1" indent="-336550" algn="l" rtl="0">
              <a:spcBef>
                <a:spcPts val="900"/>
              </a:spcBef>
              <a:spcAft>
                <a:spcPts val="0"/>
              </a:spcAft>
              <a:buClr>
                <a:schemeClr val="dk1"/>
              </a:buClr>
              <a:buSzPts val="2100"/>
              <a:buFont typeface="Noto Sans Symbols"/>
              <a:buChar char="✔"/>
            </a:pPr>
            <a:r>
              <a:rPr lang="en" sz="2100" b="1">
                <a:solidFill>
                  <a:schemeClr val="dk1"/>
                </a:solidFill>
                <a:latin typeface="Calibri"/>
                <a:ea typeface="Calibri"/>
                <a:cs typeface="Calibri"/>
                <a:sym typeface="Calibri"/>
              </a:rPr>
              <a:t>Defensible space assessments in 10 of 14 pilot communities</a:t>
            </a:r>
            <a:endParaRPr sz="2100" b="1">
              <a:solidFill>
                <a:schemeClr val="dk1"/>
              </a:solidFill>
              <a:latin typeface="Calibri"/>
              <a:ea typeface="Calibri"/>
              <a:cs typeface="Calibri"/>
              <a:sym typeface="Calibri"/>
            </a:endParaRPr>
          </a:p>
          <a:p>
            <a:pPr marL="685800" marR="0" lvl="1" indent="-336550" algn="l" rtl="0">
              <a:spcBef>
                <a:spcPts val="900"/>
              </a:spcBef>
              <a:spcAft>
                <a:spcPts val="0"/>
              </a:spcAft>
              <a:buClr>
                <a:schemeClr val="dk1"/>
              </a:buClr>
              <a:buSzPts val="2100"/>
              <a:buFont typeface="Noto Sans Symbols"/>
              <a:buChar char="✔"/>
            </a:pPr>
            <a:r>
              <a:rPr lang="en" sz="2100" b="1" i="0" u="none" strike="noStrike" cap="none">
                <a:solidFill>
                  <a:schemeClr val="dk1"/>
                </a:solidFill>
                <a:latin typeface="Calibri"/>
                <a:ea typeface="Calibri"/>
                <a:cs typeface="Calibri"/>
                <a:sym typeface="Calibri"/>
              </a:rPr>
              <a:t>7 </a:t>
            </a:r>
            <a:r>
              <a:rPr lang="en" sz="2100" b="1">
                <a:solidFill>
                  <a:schemeClr val="dk1"/>
                </a:solidFill>
                <a:latin typeface="Calibri"/>
                <a:ea typeface="Calibri"/>
                <a:cs typeface="Calibri"/>
                <a:sym typeface="Calibri"/>
              </a:rPr>
              <a:t>r</a:t>
            </a:r>
            <a:r>
              <a:rPr lang="en" sz="2100" b="1" i="0" u="none" strike="noStrike" cap="none">
                <a:solidFill>
                  <a:schemeClr val="dk1"/>
                </a:solidFill>
                <a:latin typeface="Calibri"/>
                <a:ea typeface="Calibri"/>
                <a:cs typeface="Calibri"/>
                <a:sym typeface="Calibri"/>
              </a:rPr>
              <a:t>egional </a:t>
            </a:r>
            <a:r>
              <a:rPr lang="en" sz="2100" b="1">
                <a:solidFill>
                  <a:schemeClr val="dk1"/>
                </a:solidFill>
                <a:latin typeface="Calibri"/>
                <a:ea typeface="Calibri"/>
                <a:cs typeface="Calibri"/>
                <a:sym typeface="Calibri"/>
              </a:rPr>
              <a:t>c</a:t>
            </a:r>
            <a:r>
              <a:rPr lang="en" sz="2100" b="1" i="0" u="none" strike="noStrike" cap="none">
                <a:solidFill>
                  <a:schemeClr val="dk1"/>
                </a:solidFill>
                <a:latin typeface="Calibri"/>
                <a:ea typeface="Calibri"/>
                <a:cs typeface="Calibri"/>
                <a:sym typeface="Calibri"/>
              </a:rPr>
              <a:t>ollaborations </a:t>
            </a:r>
            <a:endParaRPr sz="1100"/>
          </a:p>
          <a:p>
            <a:pPr marL="685800" marR="0" lvl="1" indent="-336550" algn="l" rtl="0">
              <a:spcBef>
                <a:spcPts val="900"/>
              </a:spcBef>
              <a:spcAft>
                <a:spcPts val="0"/>
              </a:spcAft>
              <a:buClr>
                <a:schemeClr val="dk1"/>
              </a:buClr>
              <a:buSzPts val="2100"/>
              <a:buFont typeface="Noto Sans Symbols"/>
              <a:buChar char="✔"/>
            </a:pPr>
            <a:r>
              <a:rPr lang="en" sz="2100" b="1" i="0" u="none" strike="noStrike" cap="none">
                <a:solidFill>
                  <a:schemeClr val="dk1"/>
                </a:solidFill>
                <a:latin typeface="Calibri"/>
                <a:ea typeface="Calibri"/>
                <a:cs typeface="Calibri"/>
                <a:sym typeface="Calibri"/>
              </a:rPr>
              <a:t>Private </a:t>
            </a:r>
            <a:r>
              <a:rPr lang="en" sz="2100" b="1">
                <a:solidFill>
                  <a:schemeClr val="dk1"/>
                </a:solidFill>
                <a:latin typeface="Calibri"/>
                <a:ea typeface="Calibri"/>
                <a:cs typeface="Calibri"/>
                <a:sym typeface="Calibri"/>
              </a:rPr>
              <a:t>s</a:t>
            </a:r>
            <a:r>
              <a:rPr lang="en" sz="2100" b="1" i="0" u="none" strike="noStrike" cap="none">
                <a:solidFill>
                  <a:schemeClr val="dk1"/>
                </a:solidFill>
                <a:latin typeface="Calibri"/>
                <a:ea typeface="Calibri"/>
                <a:cs typeface="Calibri"/>
                <a:sym typeface="Calibri"/>
              </a:rPr>
              <a:t>ector / </a:t>
            </a:r>
            <a:r>
              <a:rPr lang="en" sz="2100" b="1">
                <a:solidFill>
                  <a:schemeClr val="dk1"/>
                </a:solidFill>
                <a:latin typeface="Calibri"/>
                <a:ea typeface="Calibri"/>
                <a:cs typeface="Calibri"/>
                <a:sym typeface="Calibri"/>
              </a:rPr>
              <a:t>p</a:t>
            </a:r>
            <a:r>
              <a:rPr lang="en" sz="2100" b="1" i="0" u="none" strike="noStrike" cap="none">
                <a:solidFill>
                  <a:schemeClr val="dk1"/>
                </a:solidFill>
                <a:latin typeface="Calibri"/>
                <a:ea typeface="Calibri"/>
                <a:cs typeface="Calibri"/>
                <a:sym typeface="Calibri"/>
              </a:rPr>
              <a:t>ublic </a:t>
            </a:r>
            <a:r>
              <a:rPr lang="en" sz="2100" b="1">
                <a:solidFill>
                  <a:schemeClr val="dk1"/>
                </a:solidFill>
                <a:latin typeface="Calibri"/>
                <a:ea typeface="Calibri"/>
                <a:cs typeface="Calibri"/>
                <a:sym typeface="Calibri"/>
              </a:rPr>
              <a:t>s</a:t>
            </a:r>
            <a:r>
              <a:rPr lang="en" sz="2100" b="1" i="0" u="none" strike="noStrike" cap="none">
                <a:solidFill>
                  <a:schemeClr val="dk1"/>
                </a:solidFill>
                <a:latin typeface="Calibri"/>
                <a:ea typeface="Calibri"/>
                <a:cs typeface="Calibri"/>
                <a:sym typeface="Calibri"/>
              </a:rPr>
              <a:t>ector </a:t>
            </a:r>
            <a:r>
              <a:rPr lang="en" sz="2100" b="1">
                <a:solidFill>
                  <a:schemeClr val="dk1"/>
                </a:solidFill>
                <a:latin typeface="Calibri"/>
                <a:ea typeface="Calibri"/>
                <a:cs typeface="Calibri"/>
                <a:sym typeface="Calibri"/>
              </a:rPr>
              <a:t>c</a:t>
            </a:r>
            <a:r>
              <a:rPr lang="en" sz="2100" b="1" i="0" u="none" strike="noStrike" cap="none">
                <a:solidFill>
                  <a:schemeClr val="dk1"/>
                </a:solidFill>
                <a:latin typeface="Calibri"/>
                <a:ea typeface="Calibri"/>
                <a:cs typeface="Calibri"/>
                <a:sym typeface="Calibri"/>
              </a:rPr>
              <a:t>ollaboration</a:t>
            </a:r>
            <a:endParaRPr sz="1100"/>
          </a:p>
          <a:p>
            <a:pPr marL="685800" marR="0" lvl="1" indent="-336550" algn="l" rtl="0">
              <a:spcBef>
                <a:spcPts val="900"/>
              </a:spcBef>
              <a:spcAft>
                <a:spcPts val="0"/>
              </a:spcAft>
              <a:buClr>
                <a:schemeClr val="dk1"/>
              </a:buClr>
              <a:buSzPts val="2100"/>
              <a:buFont typeface="Noto Sans Symbols"/>
              <a:buChar char="✔"/>
            </a:pPr>
            <a:r>
              <a:rPr lang="en" sz="2100" b="1">
                <a:solidFill>
                  <a:schemeClr val="dk1"/>
                </a:solidFill>
                <a:latin typeface="Calibri"/>
                <a:ea typeface="Calibri"/>
                <a:cs typeface="Calibri"/>
                <a:sym typeface="Calibri"/>
              </a:rPr>
              <a:t>11</a:t>
            </a:r>
            <a:r>
              <a:rPr lang="en" sz="2100" b="1" i="0" u="none" strike="noStrike" cap="none">
                <a:solidFill>
                  <a:schemeClr val="dk1"/>
                </a:solidFill>
                <a:latin typeface="Calibri"/>
                <a:ea typeface="Calibri"/>
                <a:cs typeface="Calibri"/>
                <a:sym typeface="Calibri"/>
              </a:rPr>
              <a:t> CAL VTPs </a:t>
            </a:r>
            <a:r>
              <a:rPr lang="en" sz="2100" b="1">
                <a:solidFill>
                  <a:schemeClr val="dk1"/>
                </a:solidFill>
                <a:latin typeface="Calibri"/>
                <a:ea typeface="Calibri"/>
                <a:cs typeface="Calibri"/>
                <a:sym typeface="Calibri"/>
              </a:rPr>
              <a:t>c</a:t>
            </a:r>
            <a:r>
              <a:rPr lang="en" sz="2100" b="1" i="0" u="none" strike="noStrike" cap="none">
                <a:solidFill>
                  <a:schemeClr val="dk1"/>
                </a:solidFill>
                <a:latin typeface="Calibri"/>
                <a:ea typeface="Calibri"/>
                <a:cs typeface="Calibri"/>
                <a:sym typeface="Calibri"/>
              </a:rPr>
              <a:t>ompleted or in </a:t>
            </a:r>
            <a:r>
              <a:rPr lang="en" sz="2100" b="1">
                <a:solidFill>
                  <a:schemeClr val="dk1"/>
                </a:solidFill>
                <a:latin typeface="Calibri"/>
                <a:ea typeface="Calibri"/>
                <a:cs typeface="Calibri"/>
                <a:sym typeface="Calibri"/>
              </a:rPr>
              <a:t>p</a:t>
            </a:r>
            <a:r>
              <a:rPr lang="en" sz="2100" b="1" i="0" u="none" strike="noStrike" cap="none">
                <a:solidFill>
                  <a:schemeClr val="dk1"/>
                </a:solidFill>
                <a:latin typeface="Calibri"/>
                <a:ea typeface="Calibri"/>
                <a:cs typeface="Calibri"/>
                <a:sym typeface="Calibri"/>
              </a:rPr>
              <a:t>rocess</a:t>
            </a:r>
            <a:endParaRPr sz="1100"/>
          </a:p>
          <a:p>
            <a:pPr marL="685800" marR="0" lvl="1" indent="-336550" algn="l" rtl="0">
              <a:spcBef>
                <a:spcPts val="900"/>
              </a:spcBef>
              <a:spcAft>
                <a:spcPts val="0"/>
              </a:spcAft>
              <a:buClr>
                <a:schemeClr val="dk1"/>
              </a:buClr>
              <a:buSzPts val="2100"/>
              <a:buFont typeface="Noto Sans Symbols"/>
              <a:buChar char="✔"/>
            </a:pPr>
            <a:r>
              <a:rPr lang="en" sz="2100" b="1" i="0" u="none" strike="noStrike" cap="none">
                <a:solidFill>
                  <a:schemeClr val="dk1"/>
                </a:solidFill>
                <a:latin typeface="Calibri"/>
                <a:ea typeface="Calibri"/>
                <a:cs typeface="Calibri"/>
                <a:sym typeface="Calibri"/>
              </a:rPr>
              <a:t>25+ </a:t>
            </a:r>
            <a:r>
              <a:rPr lang="en" sz="2100" b="1">
                <a:solidFill>
                  <a:schemeClr val="dk1"/>
                </a:solidFill>
                <a:latin typeface="Calibri"/>
                <a:ea typeface="Calibri"/>
                <a:cs typeface="Calibri"/>
                <a:sym typeface="Calibri"/>
              </a:rPr>
              <a:t>c</a:t>
            </a:r>
            <a:r>
              <a:rPr lang="en" sz="2100" b="1" i="0" u="none" strike="noStrike" cap="none">
                <a:solidFill>
                  <a:schemeClr val="dk1"/>
                </a:solidFill>
                <a:latin typeface="Calibri"/>
                <a:ea typeface="Calibri"/>
                <a:cs typeface="Calibri"/>
                <a:sym typeface="Calibri"/>
              </a:rPr>
              <a:t>ommunity </a:t>
            </a:r>
            <a:r>
              <a:rPr lang="en" sz="2100" b="1">
                <a:solidFill>
                  <a:schemeClr val="dk1"/>
                </a:solidFill>
                <a:latin typeface="Calibri"/>
                <a:ea typeface="Calibri"/>
                <a:cs typeface="Calibri"/>
                <a:sym typeface="Calibri"/>
              </a:rPr>
              <a:t>w</a:t>
            </a:r>
            <a:r>
              <a:rPr lang="en" sz="2100" b="1" i="0" u="none" strike="noStrike" cap="none">
                <a:solidFill>
                  <a:schemeClr val="dk1"/>
                </a:solidFill>
                <a:latin typeface="Calibri"/>
                <a:ea typeface="Calibri"/>
                <a:cs typeface="Calibri"/>
                <a:sym typeface="Calibri"/>
              </a:rPr>
              <a:t>orkshops / </a:t>
            </a:r>
            <a:r>
              <a:rPr lang="en" sz="2100" b="1">
                <a:solidFill>
                  <a:schemeClr val="dk1"/>
                </a:solidFill>
                <a:latin typeface="Calibri"/>
                <a:ea typeface="Calibri"/>
                <a:cs typeface="Calibri"/>
                <a:sym typeface="Calibri"/>
              </a:rPr>
              <a:t>w</a:t>
            </a:r>
            <a:r>
              <a:rPr lang="en" sz="2100" b="1" i="0" u="none" strike="noStrike" cap="none">
                <a:solidFill>
                  <a:schemeClr val="dk1"/>
                </a:solidFill>
                <a:latin typeface="Calibri"/>
                <a:ea typeface="Calibri"/>
                <a:cs typeface="Calibri"/>
                <a:sym typeface="Calibri"/>
              </a:rPr>
              <a:t>ebinars / </a:t>
            </a:r>
            <a:r>
              <a:rPr lang="en" sz="2100" b="1">
                <a:solidFill>
                  <a:schemeClr val="dk1"/>
                </a:solidFill>
                <a:latin typeface="Calibri"/>
                <a:ea typeface="Calibri"/>
                <a:cs typeface="Calibri"/>
                <a:sym typeface="Calibri"/>
              </a:rPr>
              <a:t>f</a:t>
            </a:r>
            <a:r>
              <a:rPr lang="en" sz="2100" b="1" i="0" u="none" strike="noStrike" cap="none">
                <a:solidFill>
                  <a:schemeClr val="dk1"/>
                </a:solidFill>
                <a:latin typeface="Calibri"/>
                <a:ea typeface="Calibri"/>
                <a:cs typeface="Calibri"/>
                <a:sym typeface="Calibri"/>
              </a:rPr>
              <a:t>ield </a:t>
            </a:r>
            <a:r>
              <a:rPr lang="en" sz="2100" b="1">
                <a:solidFill>
                  <a:schemeClr val="dk1"/>
                </a:solidFill>
                <a:latin typeface="Calibri"/>
                <a:ea typeface="Calibri"/>
                <a:cs typeface="Calibri"/>
                <a:sym typeface="Calibri"/>
              </a:rPr>
              <a:t>e</a:t>
            </a:r>
            <a:r>
              <a:rPr lang="en" sz="2100" b="1" i="0" u="none" strike="noStrike" cap="none">
                <a:solidFill>
                  <a:schemeClr val="dk1"/>
                </a:solidFill>
                <a:latin typeface="Calibri"/>
                <a:ea typeface="Calibri"/>
                <a:cs typeface="Calibri"/>
                <a:sym typeface="Calibri"/>
              </a:rPr>
              <a:t>vents</a:t>
            </a:r>
            <a:endParaRPr sz="1100"/>
          </a:p>
          <a:p>
            <a:pPr marL="685800" marR="0" lvl="1" indent="-336550" algn="l" rtl="0">
              <a:spcBef>
                <a:spcPts val="900"/>
              </a:spcBef>
              <a:spcAft>
                <a:spcPts val="0"/>
              </a:spcAft>
              <a:buClr>
                <a:schemeClr val="dk1"/>
              </a:buClr>
              <a:buSzPts val="2100"/>
              <a:buFont typeface="Noto Sans Symbols"/>
              <a:buChar char="✔"/>
            </a:pPr>
            <a:r>
              <a:rPr lang="en" sz="2100" b="1" i="0" u="none" strike="noStrike" cap="none">
                <a:solidFill>
                  <a:schemeClr val="dk1"/>
                </a:solidFill>
                <a:latin typeface="Calibri"/>
                <a:ea typeface="Calibri"/>
                <a:cs typeface="Calibri"/>
                <a:sym typeface="Calibri"/>
              </a:rPr>
              <a:t>Data – Data – Data </a:t>
            </a:r>
            <a:endParaRPr sz="1100"/>
          </a:p>
          <a:p>
            <a:pPr marL="685800" marR="0" lvl="1" indent="-336550" algn="l" rtl="0">
              <a:spcBef>
                <a:spcPts val="900"/>
              </a:spcBef>
              <a:spcAft>
                <a:spcPts val="0"/>
              </a:spcAft>
              <a:buClr>
                <a:schemeClr val="dk1"/>
              </a:buClr>
              <a:buSzPts val="2100"/>
              <a:buFont typeface="Noto Sans Symbols"/>
              <a:buChar char="✔"/>
            </a:pPr>
            <a:r>
              <a:rPr lang="en" sz="2100" b="1" i="0" u="none" strike="noStrike" cap="none">
                <a:solidFill>
                  <a:schemeClr val="dk1"/>
                </a:solidFill>
                <a:latin typeface="Calibri"/>
                <a:ea typeface="Calibri"/>
                <a:cs typeface="Calibri"/>
                <a:sym typeface="Calibri"/>
              </a:rPr>
              <a:t>Wildfire Resilience certificate program (SRJC) / 350 Basic Wildland Firefighters (Fire Forward) / 185 </a:t>
            </a:r>
            <a:r>
              <a:rPr lang="en" sz="2100" b="1">
                <a:solidFill>
                  <a:schemeClr val="dk1"/>
                </a:solidFill>
                <a:latin typeface="Calibri"/>
                <a:ea typeface="Calibri"/>
                <a:cs typeface="Calibri"/>
                <a:sym typeface="Calibri"/>
              </a:rPr>
              <a:t>p</a:t>
            </a:r>
            <a:r>
              <a:rPr lang="en" sz="2100" b="1" i="0" u="none" strike="noStrike" cap="none">
                <a:solidFill>
                  <a:schemeClr val="dk1"/>
                </a:solidFill>
                <a:latin typeface="Calibri"/>
                <a:ea typeface="Calibri"/>
                <a:cs typeface="Calibri"/>
                <a:sym typeface="Calibri"/>
              </a:rPr>
              <a:t>rescribed </a:t>
            </a:r>
            <a:r>
              <a:rPr lang="en" sz="2100" b="1">
                <a:solidFill>
                  <a:schemeClr val="dk1"/>
                </a:solidFill>
                <a:latin typeface="Calibri"/>
                <a:ea typeface="Calibri"/>
                <a:cs typeface="Calibri"/>
                <a:sym typeface="Calibri"/>
              </a:rPr>
              <a:t>b</a:t>
            </a:r>
            <a:r>
              <a:rPr lang="en" sz="2100" b="1" i="0" u="none" strike="noStrike" cap="none">
                <a:solidFill>
                  <a:schemeClr val="dk1"/>
                </a:solidFill>
                <a:latin typeface="Calibri"/>
                <a:ea typeface="Calibri"/>
                <a:cs typeface="Calibri"/>
                <a:sym typeface="Calibri"/>
              </a:rPr>
              <a:t>urns since 2017</a:t>
            </a:r>
            <a:endParaRPr sz="1100"/>
          </a:p>
        </p:txBody>
      </p:sp>
      <p:pic>
        <p:nvPicPr>
          <p:cNvPr id="362" name="Google Shape;362;p66" descr="County logo"/>
          <p:cNvPicPr preferRelativeResize="0"/>
          <p:nvPr/>
        </p:nvPicPr>
        <p:blipFill rotWithShape="1">
          <a:blip r:embed="rId3">
            <a:alphaModFix/>
          </a:blip>
          <a:srcRect/>
          <a:stretch/>
        </p:blipFill>
        <p:spPr>
          <a:xfrm>
            <a:off x="8172450" y="0"/>
            <a:ext cx="742950" cy="742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ctrTitle"/>
          </p:nvPr>
        </p:nvSpPr>
        <p:spPr>
          <a:xfrm>
            <a:off x="942879" y="67844"/>
            <a:ext cx="7556700" cy="3723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 sz="2100"/>
              <a:t>A LANDSCAPE SCALE APPROACH TO WHOLE COMMUNITY FIRE RESILIENCY</a:t>
            </a:r>
            <a:endParaRPr/>
          </a:p>
        </p:txBody>
      </p:sp>
      <p:sp>
        <p:nvSpPr>
          <p:cNvPr id="369" name="Google Shape;369;p67"/>
          <p:cNvSpPr txBox="1">
            <a:spLocks noGrp="1"/>
          </p:cNvSpPr>
          <p:nvPr>
            <p:ph type="dt" idx="10"/>
          </p:nvPr>
        </p:nvSpPr>
        <p:spPr>
          <a:xfrm>
            <a:off x="179910" y="484590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800"/>
              <a:t> last revised 9/29/2022 jjm</a:t>
            </a:r>
            <a:endParaRPr sz="800"/>
          </a:p>
        </p:txBody>
      </p:sp>
      <p:sp>
        <p:nvSpPr>
          <p:cNvPr id="370" name="Google Shape;370;p67"/>
          <p:cNvSpPr txBox="1"/>
          <p:nvPr/>
        </p:nvSpPr>
        <p:spPr>
          <a:xfrm>
            <a:off x="1997150" y="419950"/>
            <a:ext cx="46044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CONTINUUM OF RESILIENCY ACTIONS (“DEFENSE IN DEPTH”)</a:t>
            </a:r>
            <a:endParaRPr sz="1100"/>
          </a:p>
        </p:txBody>
      </p:sp>
      <p:grpSp>
        <p:nvGrpSpPr>
          <p:cNvPr id="371" name="Google Shape;371;p67" descr="Flow chart of a landscape scale approach to whole community resiliency"/>
          <p:cNvGrpSpPr/>
          <p:nvPr/>
        </p:nvGrpSpPr>
        <p:grpSpPr>
          <a:xfrm>
            <a:off x="0" y="794132"/>
            <a:ext cx="9013185" cy="4100774"/>
            <a:chOff x="0" y="1058843"/>
            <a:chExt cx="12017580" cy="5467698"/>
          </a:xfrm>
        </p:grpSpPr>
        <p:sp>
          <p:nvSpPr>
            <p:cNvPr id="372" name="Google Shape;372;p67"/>
            <p:cNvSpPr txBox="1"/>
            <p:nvPr/>
          </p:nvSpPr>
          <p:spPr>
            <a:xfrm>
              <a:off x="8593188" y="3136906"/>
              <a:ext cx="1519200" cy="15699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Progress: </a:t>
              </a:r>
              <a:r>
                <a:rPr lang="en" sz="900">
                  <a:solidFill>
                    <a:schemeClr val="dk1"/>
                  </a:solidFill>
                  <a:latin typeface="Calibri"/>
                  <a:ea typeface="Calibri"/>
                  <a:cs typeface="Calibri"/>
                  <a:sym typeface="Calibri"/>
                </a:rPr>
                <a:t>Consolidation and funding of local fire districts, improved communication and coordination, DEM formation, Los Guillicos camp, etc.</a:t>
              </a:r>
              <a:endParaRPr sz="1100"/>
            </a:p>
          </p:txBody>
        </p:sp>
        <p:sp>
          <p:nvSpPr>
            <p:cNvPr id="373" name="Google Shape;373;p67"/>
            <p:cNvSpPr txBox="1"/>
            <p:nvPr/>
          </p:nvSpPr>
          <p:spPr>
            <a:xfrm>
              <a:off x="2365019" y="3108268"/>
              <a:ext cx="2229000" cy="14262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Progress: </a:t>
              </a:r>
              <a:r>
                <a:rPr lang="en" sz="900">
                  <a:solidFill>
                    <a:schemeClr val="dk1"/>
                  </a:solidFill>
                  <a:latin typeface="Calibri"/>
                  <a:ea typeface="Calibri"/>
                  <a:cs typeface="Calibri"/>
                  <a:sym typeface="Calibri"/>
                </a:rPr>
                <a:t> Implementation of veg mgmt grants program, HMGP grants, advancing “whole community” approach (BRIC), increased use of prescribed fire, improved coordination (TAC, ad hoc planning), etc</a:t>
              </a:r>
              <a:r>
                <a:rPr lang="en" sz="1100">
                  <a:solidFill>
                    <a:schemeClr val="dk1"/>
                  </a:solidFill>
                  <a:latin typeface="Calibri"/>
                  <a:ea typeface="Calibri"/>
                  <a:cs typeface="Calibri"/>
                  <a:sym typeface="Calibri"/>
                </a:rPr>
                <a:t>.</a:t>
              </a:r>
              <a:endParaRPr sz="1100"/>
            </a:p>
          </p:txBody>
        </p:sp>
        <p:sp>
          <p:nvSpPr>
            <p:cNvPr id="374" name="Google Shape;374;p67"/>
            <p:cNvSpPr txBox="1"/>
            <p:nvPr/>
          </p:nvSpPr>
          <p:spPr>
            <a:xfrm>
              <a:off x="4774020" y="3123422"/>
              <a:ext cx="1728300" cy="12006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Progress: </a:t>
              </a:r>
              <a:r>
                <a:rPr lang="en" sz="900">
                  <a:solidFill>
                    <a:schemeClr val="dk1"/>
                  </a:solidFill>
                  <a:latin typeface="Calibri"/>
                  <a:ea typeface="Calibri"/>
                  <a:cs typeface="Calibri"/>
                  <a:sym typeface="Calibri"/>
                </a:rPr>
                <a:t> Increased voluntary assessment  and code inspections, HMGP cost-share program development, chipper programs, etc.</a:t>
              </a:r>
              <a:endParaRPr sz="1100"/>
            </a:p>
          </p:txBody>
        </p:sp>
        <p:sp>
          <p:nvSpPr>
            <p:cNvPr id="375" name="Google Shape;375;p67"/>
            <p:cNvSpPr txBox="1"/>
            <p:nvPr/>
          </p:nvSpPr>
          <p:spPr>
            <a:xfrm>
              <a:off x="6715768" y="3127808"/>
              <a:ext cx="1519200" cy="15699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Progress: </a:t>
              </a:r>
              <a:r>
                <a:rPr lang="en" sz="900">
                  <a:solidFill>
                    <a:schemeClr val="dk1"/>
                  </a:solidFill>
                  <a:latin typeface="Calibri"/>
                  <a:ea typeface="Calibri"/>
                  <a:cs typeface="Calibri"/>
                  <a:sym typeface="Calibri"/>
                </a:rPr>
                <a:t>Structural assessments and cost-share program with FEMA grants, coordination with insurance industry, incorporating best science</a:t>
              </a:r>
              <a:endParaRPr sz="1100"/>
            </a:p>
          </p:txBody>
        </p:sp>
        <p:sp>
          <p:nvSpPr>
            <p:cNvPr id="376" name="Google Shape;376;p67"/>
            <p:cNvSpPr txBox="1"/>
            <p:nvPr/>
          </p:nvSpPr>
          <p:spPr>
            <a:xfrm>
              <a:off x="239866" y="3140000"/>
              <a:ext cx="1971000" cy="10158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Progress: </a:t>
              </a:r>
              <a:r>
                <a:rPr lang="en" sz="900">
                  <a:solidFill>
                    <a:schemeClr val="dk1"/>
                  </a:solidFill>
                  <a:latin typeface="Calibri"/>
                  <a:ea typeface="Calibri"/>
                  <a:cs typeface="Calibri"/>
                  <a:sym typeface="Calibri"/>
                </a:rPr>
                <a:t> extensive network of fire cameras, improved fire weather prediction, undergrounding powerlines, depowering lines, etc.</a:t>
              </a:r>
              <a:endParaRPr sz="1100"/>
            </a:p>
          </p:txBody>
        </p:sp>
        <p:sp>
          <p:nvSpPr>
            <p:cNvPr id="377" name="Google Shape;377;p67"/>
            <p:cNvSpPr txBox="1"/>
            <p:nvPr/>
          </p:nvSpPr>
          <p:spPr>
            <a:xfrm>
              <a:off x="10255099" y="3127800"/>
              <a:ext cx="1728300" cy="17547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Progress: </a:t>
              </a:r>
              <a:r>
                <a:rPr lang="en" sz="900">
                  <a:solidFill>
                    <a:schemeClr val="dk1"/>
                  </a:solidFill>
                  <a:latin typeface="Calibri"/>
                  <a:ea typeface="Calibri"/>
                  <a:cs typeface="Calibri"/>
                  <a:sym typeface="Calibri"/>
                </a:rPr>
                <a:t>Improved citizen communication system, improved inter- and intra-agency coordination, planning (MJHMP, CWPP), evacuation route development in public safety element</a:t>
              </a:r>
              <a:endParaRPr sz="1100"/>
            </a:p>
          </p:txBody>
        </p:sp>
        <p:sp>
          <p:nvSpPr>
            <p:cNvPr id="378" name="Google Shape;378;p67"/>
            <p:cNvSpPr txBox="1"/>
            <p:nvPr/>
          </p:nvSpPr>
          <p:spPr>
            <a:xfrm>
              <a:off x="896834" y="5094300"/>
              <a:ext cx="10075500" cy="3180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1">
                  <a:solidFill>
                    <a:schemeClr val="dk1"/>
                  </a:solidFill>
                  <a:latin typeface="Calibri"/>
                  <a:ea typeface="Calibri"/>
                  <a:cs typeface="Calibri"/>
                  <a:sym typeface="Calibri"/>
                </a:rPr>
                <a:t>Determining and Measuring “success”:  Monitoring, Modeling, Cultural Change, Quantitative Criteria, Adaptive Management</a:t>
              </a:r>
              <a:endParaRPr sz="1100"/>
            </a:p>
          </p:txBody>
        </p:sp>
        <p:sp>
          <p:nvSpPr>
            <p:cNvPr id="379" name="Google Shape;379;p67"/>
            <p:cNvSpPr txBox="1"/>
            <p:nvPr/>
          </p:nvSpPr>
          <p:spPr>
            <a:xfrm>
              <a:off x="360925" y="5675137"/>
              <a:ext cx="2154900" cy="6462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Ecological success measures</a:t>
              </a:r>
              <a:endParaRPr sz="1100"/>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vegetation, fuel loads, ecosystem health</a:t>
              </a:r>
              <a:endParaRPr sz="1100"/>
            </a:p>
          </p:txBody>
        </p:sp>
        <p:sp>
          <p:nvSpPr>
            <p:cNvPr id="380" name="Google Shape;380;p67"/>
            <p:cNvSpPr txBox="1"/>
            <p:nvPr/>
          </p:nvSpPr>
          <p:spPr>
            <a:xfrm>
              <a:off x="2810748" y="5688316"/>
              <a:ext cx="2147400" cy="8310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Quantitative data:  vegetation, indicator wildlife, meteorological, climate, soil moisture, hydrology, carbon </a:t>
              </a:r>
              <a:endParaRPr sz="1100"/>
            </a:p>
          </p:txBody>
        </p:sp>
        <p:sp>
          <p:nvSpPr>
            <p:cNvPr id="381" name="Google Shape;381;p67"/>
            <p:cNvSpPr txBox="1"/>
            <p:nvPr/>
          </p:nvSpPr>
          <p:spPr>
            <a:xfrm>
              <a:off x="5124613" y="5695541"/>
              <a:ext cx="1795800" cy="8310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Adaptive management </a:t>
              </a:r>
              <a:endParaRPr sz="1100"/>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and predictive modeling:</a:t>
              </a:r>
              <a:endParaRPr sz="1100"/>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  fire, climate, drought, flooding, etc.</a:t>
              </a:r>
              <a:endParaRPr sz="1100"/>
            </a:p>
          </p:txBody>
        </p:sp>
        <p:sp>
          <p:nvSpPr>
            <p:cNvPr id="382" name="Google Shape;382;p67"/>
            <p:cNvSpPr txBox="1"/>
            <p:nvPr/>
          </p:nvSpPr>
          <p:spPr>
            <a:xfrm>
              <a:off x="7260634" y="5675137"/>
              <a:ext cx="1764300" cy="6462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Cultural and personal attitudes, perception, behavior change</a:t>
              </a:r>
              <a:endParaRPr sz="1100"/>
            </a:p>
          </p:txBody>
        </p:sp>
        <p:sp>
          <p:nvSpPr>
            <p:cNvPr id="383" name="Google Shape;383;p67"/>
            <p:cNvSpPr txBox="1"/>
            <p:nvPr/>
          </p:nvSpPr>
          <p:spPr>
            <a:xfrm>
              <a:off x="9268095" y="5655266"/>
              <a:ext cx="2583900" cy="831000"/>
            </a:xfrm>
            <a:prstGeom prst="rect">
              <a:avLst/>
            </a:prstGeom>
            <a:noFill/>
            <a:ln w="9525" cap="flat" cmpd="sng">
              <a:solidFill>
                <a:srgbClr val="42719B"/>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Structural success measures:</a:t>
              </a:r>
              <a:endParaRPr sz="1100"/>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defensible space participation,</a:t>
              </a:r>
              <a:endParaRPr sz="1100"/>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structures hardened, community plans adopted, etc.</a:t>
              </a:r>
              <a:endParaRPr sz="1100"/>
            </a:p>
          </p:txBody>
        </p:sp>
        <p:cxnSp>
          <p:nvCxnSpPr>
            <p:cNvPr id="384" name="Google Shape;384;p67"/>
            <p:cNvCxnSpPr/>
            <p:nvPr/>
          </p:nvCxnSpPr>
          <p:spPr>
            <a:xfrm>
              <a:off x="239880" y="1058843"/>
              <a:ext cx="11777700" cy="45600"/>
            </a:xfrm>
            <a:prstGeom prst="straightConnector1">
              <a:avLst/>
            </a:prstGeom>
            <a:noFill/>
            <a:ln w="38100" cap="flat" cmpd="sng">
              <a:solidFill>
                <a:schemeClr val="accent1"/>
              </a:solidFill>
              <a:prstDash val="solid"/>
              <a:miter lim="800000"/>
              <a:headEnd type="triangle" w="med" len="med"/>
              <a:tailEnd type="triangle" w="med" len="med"/>
            </a:ln>
          </p:spPr>
        </p:cxnSp>
        <p:sp>
          <p:nvSpPr>
            <p:cNvPr id="385" name="Google Shape;385;p67"/>
            <p:cNvSpPr txBox="1"/>
            <p:nvPr/>
          </p:nvSpPr>
          <p:spPr>
            <a:xfrm>
              <a:off x="0" y="1116767"/>
              <a:ext cx="2282100" cy="831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b="1">
                  <a:solidFill>
                    <a:schemeClr val="dk1"/>
                  </a:solidFill>
                  <a:latin typeface="Times New Roman"/>
                  <a:ea typeface="Times New Roman"/>
                  <a:cs typeface="Times New Roman"/>
                  <a:sym typeface="Times New Roman"/>
                </a:rPr>
                <a:t>PREVENTION</a:t>
              </a:r>
              <a:endParaRPr sz="1100" b="1"/>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Weather prediction / warnings / watch for severe fire conditions, Reduce human ignition sources</a:t>
              </a:r>
              <a:endParaRPr sz="1100"/>
            </a:p>
          </p:txBody>
        </p:sp>
        <p:sp>
          <p:nvSpPr>
            <p:cNvPr id="386" name="Google Shape;386;p67"/>
            <p:cNvSpPr txBox="1"/>
            <p:nvPr/>
          </p:nvSpPr>
          <p:spPr>
            <a:xfrm>
              <a:off x="4729767" y="1126967"/>
              <a:ext cx="1731600" cy="175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b="1">
                  <a:solidFill>
                    <a:schemeClr val="dk1"/>
                  </a:solidFill>
                  <a:latin typeface="Times New Roman"/>
                  <a:ea typeface="Times New Roman"/>
                  <a:cs typeface="Times New Roman"/>
                  <a:sym typeface="Times New Roman"/>
                </a:rPr>
                <a:t>DEFENSIBLE SPACE</a:t>
              </a:r>
              <a:endParaRPr sz="1100" b="1"/>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“House outward”:  Require, encourage and enforce for new and existing infrastructure   (0-5’/5’-30’/30’-100’ zones)</a:t>
              </a:r>
              <a:endParaRPr sz="1100"/>
            </a:p>
            <a:p>
              <a:pPr marL="0" marR="0" lvl="0" indent="0" algn="ctr"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900">
                <a:solidFill>
                  <a:schemeClr val="dk1"/>
                </a:solidFill>
                <a:latin typeface="Times New Roman"/>
                <a:ea typeface="Times New Roman"/>
                <a:cs typeface="Times New Roman"/>
                <a:sym typeface="Times New Roman"/>
              </a:endParaRPr>
            </a:p>
          </p:txBody>
        </p:sp>
        <p:sp>
          <p:nvSpPr>
            <p:cNvPr id="387" name="Google Shape;387;p67"/>
            <p:cNvSpPr txBox="1"/>
            <p:nvPr/>
          </p:nvSpPr>
          <p:spPr>
            <a:xfrm>
              <a:off x="2108828" y="1121525"/>
              <a:ext cx="2665200" cy="1569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b="1">
                  <a:solidFill>
                    <a:schemeClr val="dk1"/>
                  </a:solidFill>
                  <a:latin typeface="Times New Roman"/>
                  <a:ea typeface="Times New Roman"/>
                  <a:cs typeface="Times New Roman"/>
                  <a:sym typeface="Times New Roman"/>
                </a:rPr>
                <a:t>VEGETATION MANAGEMENT</a:t>
              </a:r>
              <a:endParaRPr sz="1100" b="1"/>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Install and maintain “Landscape-In” (near community) or landscape scale vegetation management features for whole community protection and/or ecosystem health (forest, woodland, grassland, chaparral)</a:t>
              </a:r>
              <a:endParaRPr sz="1100"/>
            </a:p>
            <a:p>
              <a:pPr marL="0" marR="0" lvl="0" indent="0" algn="ctr" rtl="0">
                <a:spcBef>
                  <a:spcPts val="0"/>
                </a:spcBef>
                <a:spcAft>
                  <a:spcPts val="0"/>
                </a:spcAft>
                <a:buNone/>
              </a:pPr>
              <a:endParaRPr sz="900">
                <a:solidFill>
                  <a:schemeClr val="dk1"/>
                </a:solidFill>
                <a:latin typeface="Times New Roman"/>
                <a:ea typeface="Times New Roman"/>
                <a:cs typeface="Times New Roman"/>
                <a:sym typeface="Times New Roman"/>
              </a:endParaRPr>
            </a:p>
          </p:txBody>
        </p:sp>
        <p:sp>
          <p:nvSpPr>
            <p:cNvPr id="388" name="Google Shape;388;p67"/>
            <p:cNvSpPr txBox="1"/>
            <p:nvPr/>
          </p:nvSpPr>
          <p:spPr>
            <a:xfrm>
              <a:off x="6327648" y="1160258"/>
              <a:ext cx="2221500" cy="831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b="1">
                  <a:solidFill>
                    <a:schemeClr val="dk1"/>
                  </a:solidFill>
                  <a:latin typeface="Times New Roman"/>
                  <a:ea typeface="Times New Roman"/>
                  <a:cs typeface="Times New Roman"/>
                  <a:sym typeface="Times New Roman"/>
                </a:rPr>
                <a:t>STRUCTURAL DEFENSES</a:t>
              </a:r>
              <a:endParaRPr sz="1100" b="1"/>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 “House Outward”:  New construction, retrofit existing structures, ember cast protection</a:t>
              </a:r>
              <a:endParaRPr sz="1100"/>
            </a:p>
          </p:txBody>
        </p:sp>
        <p:sp>
          <p:nvSpPr>
            <p:cNvPr id="389" name="Google Shape;389;p67"/>
            <p:cNvSpPr txBox="1"/>
            <p:nvPr/>
          </p:nvSpPr>
          <p:spPr>
            <a:xfrm>
              <a:off x="10244032" y="1160267"/>
              <a:ext cx="1666200" cy="1385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b="1">
                  <a:solidFill>
                    <a:schemeClr val="dk1"/>
                  </a:solidFill>
                  <a:latin typeface="Times New Roman"/>
                  <a:ea typeface="Times New Roman"/>
                  <a:cs typeface="Times New Roman"/>
                  <a:sym typeface="Times New Roman"/>
                </a:rPr>
                <a:t>EARLY WARNING, EVACUATION</a:t>
              </a:r>
              <a:endParaRPr sz="1100" b="1"/>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Citizen warnings and orders on multiple platforms, evacuation plans and procedures, etc.</a:t>
              </a:r>
              <a:endParaRPr sz="1100"/>
            </a:p>
          </p:txBody>
        </p:sp>
        <p:sp>
          <p:nvSpPr>
            <p:cNvPr id="390" name="Google Shape;390;p67"/>
            <p:cNvSpPr/>
            <p:nvPr/>
          </p:nvSpPr>
          <p:spPr>
            <a:xfrm rot="-5400000">
              <a:off x="5696781" y="-3257106"/>
              <a:ext cx="708300" cy="11864700"/>
            </a:xfrm>
            <a:prstGeom prst="leftBrace">
              <a:avLst>
                <a:gd name="adj1" fmla="val 8333"/>
                <a:gd name="adj2" fmla="val 50000"/>
              </a:avLst>
            </a:prstGeom>
            <a:noFill/>
            <a:ln w="25400" cap="flat" cmpd="sng">
              <a:solidFill>
                <a:srgbClr val="9CC2E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91" name="Google Shape;391;p67"/>
            <p:cNvSpPr txBox="1"/>
            <p:nvPr/>
          </p:nvSpPr>
          <p:spPr>
            <a:xfrm>
              <a:off x="8549062" y="1160258"/>
              <a:ext cx="1493100" cy="1385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b="1">
                  <a:solidFill>
                    <a:schemeClr val="dk1"/>
                  </a:solidFill>
                  <a:latin typeface="Times New Roman"/>
                  <a:ea typeface="Times New Roman"/>
                  <a:cs typeface="Times New Roman"/>
                  <a:sym typeface="Times New Roman"/>
                </a:rPr>
                <a:t>FIRE RESPONSE</a:t>
              </a:r>
              <a:endParaRPr sz="1100" b="1"/>
            </a:p>
            <a:p>
              <a:pPr marL="0" marR="0" lvl="0" indent="0" algn="ctr" rtl="0">
                <a:spcBef>
                  <a:spcPts val="0"/>
                </a:spcBef>
                <a:spcAft>
                  <a:spcPts val="0"/>
                </a:spcAft>
                <a:buNone/>
              </a:pPr>
              <a:r>
                <a:rPr lang="en" sz="900">
                  <a:solidFill>
                    <a:schemeClr val="dk1"/>
                  </a:solidFill>
                  <a:latin typeface="Times New Roman"/>
                  <a:ea typeface="Times New Roman"/>
                  <a:cs typeface="Times New Roman"/>
                  <a:sym typeface="Times New Roman"/>
                </a:rPr>
                <a:t>Rapid response and control, adequate resources, efficient command and control</a:t>
              </a:r>
              <a:endParaRPr sz="1100"/>
            </a:p>
            <a:p>
              <a:pPr marL="0" marR="0" lvl="0" indent="0" algn="ctr" rtl="0">
                <a:spcBef>
                  <a:spcPts val="0"/>
                </a:spcBef>
                <a:spcAft>
                  <a:spcPts val="0"/>
                </a:spcAft>
                <a:buNone/>
              </a:pPr>
              <a:endParaRPr sz="900">
                <a:solidFill>
                  <a:schemeClr val="dk1"/>
                </a:solidFill>
                <a:latin typeface="Times New Roman"/>
                <a:ea typeface="Times New Roman"/>
                <a:cs typeface="Times New Roman"/>
                <a:sym typeface="Times New Roman"/>
              </a:endParaRPr>
            </a:p>
          </p:txBody>
        </p:sp>
      </p:grpSp>
      <p:sp>
        <p:nvSpPr>
          <p:cNvPr id="392" name="Google Shape;392;p67">
            <a:extLst>
              <a:ext uri="{C183D7F6-B498-43B3-948B-1728B52AA6E4}">
                <adec:decorative xmlns:adec="http://schemas.microsoft.com/office/drawing/2017/decorative" val="1"/>
              </a:ext>
            </a:extLst>
          </p:cNvPr>
          <p:cNvSpPr/>
          <p:nvPr/>
        </p:nvSpPr>
        <p:spPr>
          <a:xfrm>
            <a:off x="6399950" y="672600"/>
            <a:ext cx="2640000" cy="1359900"/>
          </a:xfrm>
          <a:prstGeom prst="rect">
            <a:avLst/>
          </a:prstGeom>
          <a:noFill/>
          <a:ln w="57150" cap="flat" cmpd="sng">
            <a:solidFill>
              <a:srgbClr val="C00000"/>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3" name="Google Shape;393;p67">
            <a:extLst>
              <a:ext uri="{C183D7F6-B498-43B3-948B-1728B52AA6E4}">
                <adec:decorative xmlns:adec="http://schemas.microsoft.com/office/drawing/2017/decorative" val="1"/>
              </a:ext>
            </a:extLst>
          </p:cNvPr>
          <p:cNvSpPr/>
          <p:nvPr/>
        </p:nvSpPr>
        <p:spPr>
          <a:xfrm>
            <a:off x="10027" y="684307"/>
            <a:ext cx="1602000" cy="1200300"/>
          </a:xfrm>
          <a:prstGeom prst="rect">
            <a:avLst/>
          </a:prstGeom>
          <a:noFill/>
          <a:ln w="57150" cap="flat" cmpd="sng">
            <a:solidFill>
              <a:srgbClr val="C00000"/>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4" name="Google Shape;394;p67">
            <a:extLst>
              <a:ext uri="{C183D7F6-B498-43B3-948B-1728B52AA6E4}">
                <adec:decorative xmlns:adec="http://schemas.microsoft.com/office/drawing/2017/decorative" val="1"/>
              </a:ext>
            </a:extLst>
          </p:cNvPr>
          <p:cNvSpPr/>
          <p:nvPr/>
        </p:nvSpPr>
        <p:spPr>
          <a:xfrm>
            <a:off x="179910" y="3789490"/>
            <a:ext cx="5217300" cy="1200300"/>
          </a:xfrm>
          <a:prstGeom prst="rect">
            <a:avLst/>
          </a:prstGeom>
          <a:noFill/>
          <a:ln w="57150" cap="flat" cmpd="sng">
            <a:solidFill>
              <a:srgbClr val="548135"/>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5" name="Google Shape;395;p67">
            <a:extLst>
              <a:ext uri="{C183D7F6-B498-43B3-948B-1728B52AA6E4}">
                <adec:decorative xmlns:adec="http://schemas.microsoft.com/office/drawing/2017/decorative" val="1"/>
              </a:ext>
            </a:extLst>
          </p:cNvPr>
          <p:cNvSpPr/>
          <p:nvPr/>
        </p:nvSpPr>
        <p:spPr>
          <a:xfrm>
            <a:off x="1658221" y="701784"/>
            <a:ext cx="4704600" cy="1328100"/>
          </a:xfrm>
          <a:prstGeom prst="rect">
            <a:avLst/>
          </a:prstGeom>
          <a:noFill/>
          <a:ln w="57150" cap="flat" cmpd="sng">
            <a:solidFill>
              <a:srgbClr val="548135"/>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6" name="Google Shape;396;p67">
            <a:extLst>
              <a:ext uri="{C183D7F6-B498-43B3-948B-1728B52AA6E4}">
                <adec:decorative xmlns:adec="http://schemas.microsoft.com/office/drawing/2017/decorative" val="1"/>
              </a:ext>
            </a:extLst>
          </p:cNvPr>
          <p:cNvSpPr/>
          <p:nvPr/>
        </p:nvSpPr>
        <p:spPr>
          <a:xfrm>
            <a:off x="1658225" y="2139113"/>
            <a:ext cx="4634400" cy="1481700"/>
          </a:xfrm>
          <a:prstGeom prst="rect">
            <a:avLst/>
          </a:prstGeom>
          <a:noFill/>
          <a:ln w="57150" cap="flat" cmpd="sng">
            <a:solidFill>
              <a:srgbClr val="548135"/>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7" name="Google Shape;397;p67">
            <a:extLst>
              <a:ext uri="{C183D7F6-B498-43B3-948B-1728B52AA6E4}">
                <adec:decorative xmlns:adec="http://schemas.microsoft.com/office/drawing/2017/decorative" val="1"/>
              </a:ext>
            </a:extLst>
          </p:cNvPr>
          <p:cNvSpPr/>
          <p:nvPr/>
        </p:nvSpPr>
        <p:spPr>
          <a:xfrm>
            <a:off x="5397189" y="3789511"/>
            <a:ext cx="3551400" cy="1200300"/>
          </a:xfrm>
          <a:prstGeom prst="rect">
            <a:avLst/>
          </a:prstGeom>
          <a:noFill/>
          <a:ln w="57150" cap="flat" cmpd="sng">
            <a:solidFill>
              <a:srgbClr val="AEABAB"/>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cBhvr additive="base">
                                        <p:cTn id="7" dur="500"/>
                                        <p:tgtEl>
                                          <p:spTgt spid="3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2"/>
                                        </p:tgtEl>
                                        <p:attrNameLst>
                                          <p:attrName>style.visibility</p:attrName>
                                        </p:attrNameLst>
                                      </p:cBhvr>
                                      <p:to>
                                        <p:strVal val="visible"/>
                                      </p:to>
                                    </p:set>
                                    <p:anim calcmode="lin" valueType="num">
                                      <p:cBhvr additive="base">
                                        <p:cTn id="12" dur="500"/>
                                        <p:tgtEl>
                                          <p:spTgt spid="39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5"/>
                                        </p:tgtEl>
                                        <p:attrNameLst>
                                          <p:attrName>style.visibility</p:attrName>
                                        </p:attrNameLst>
                                      </p:cBhvr>
                                      <p:to>
                                        <p:strVal val="visible"/>
                                      </p:to>
                                    </p:set>
                                    <p:anim calcmode="lin" valueType="num">
                                      <p:cBhvr additive="base">
                                        <p:cTn id="17" dur="500"/>
                                        <p:tgtEl>
                                          <p:spTgt spid="39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96"/>
                                        </p:tgtEl>
                                        <p:attrNameLst>
                                          <p:attrName>style.visibility</p:attrName>
                                        </p:attrNameLst>
                                      </p:cBhvr>
                                      <p:to>
                                        <p:strVal val="visible"/>
                                      </p:to>
                                    </p:set>
                                    <p:anim calcmode="lin" valueType="num">
                                      <p:cBhvr additive="base">
                                        <p:cTn id="22" dur="500"/>
                                        <p:tgtEl>
                                          <p:spTgt spid="39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94"/>
                                        </p:tgtEl>
                                        <p:attrNameLst>
                                          <p:attrName>style.visibility</p:attrName>
                                        </p:attrNameLst>
                                      </p:cBhvr>
                                      <p:to>
                                        <p:strVal val="visible"/>
                                      </p:to>
                                    </p:set>
                                    <p:anim calcmode="lin" valueType="num">
                                      <p:cBhvr additive="base">
                                        <p:cTn id="27" dur="500"/>
                                        <p:tgtEl>
                                          <p:spTgt spid="39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97"/>
                                        </p:tgtEl>
                                        <p:attrNameLst>
                                          <p:attrName>style.visibility</p:attrName>
                                        </p:attrNameLst>
                                      </p:cBhvr>
                                      <p:to>
                                        <p:strVal val="visible"/>
                                      </p:to>
                                    </p:set>
                                    <p:anim calcmode="lin" valueType="num">
                                      <p:cBhvr additive="base">
                                        <p:cTn id="32" dur="500"/>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8" descr="Decorative"/>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3" name="Google Shape;403;p68"/>
          <p:cNvSpPr txBox="1">
            <a:spLocks noGrp="1"/>
          </p:cNvSpPr>
          <p:nvPr>
            <p:ph type="title" idx="4294967295"/>
          </p:nvPr>
        </p:nvSpPr>
        <p:spPr>
          <a:xfrm>
            <a:off x="616750" y="171450"/>
            <a:ext cx="7286700" cy="4233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chemeClr val="lt1"/>
                </a:solidFill>
                <a:effectLst/>
                <a:uLnTx/>
                <a:uFillTx/>
                <a:latin typeface="Calibri"/>
                <a:ea typeface="Calibri"/>
                <a:cs typeface="Calibri"/>
                <a:sym typeface="Calibri"/>
              </a:rPr>
              <a:t>Conceptual View of Vegetation Mgt &amp; Wildfire Resilience</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04" name="Google Shape;404;p68" descr="County logo&#10;"/>
          <p:cNvPicPr preferRelativeResize="0"/>
          <p:nvPr/>
        </p:nvPicPr>
        <p:blipFill rotWithShape="1">
          <a:blip r:embed="rId3">
            <a:alphaModFix/>
          </a:blip>
          <a:srcRect/>
          <a:stretch/>
        </p:blipFill>
        <p:spPr>
          <a:xfrm>
            <a:off x="8172450" y="0"/>
            <a:ext cx="742950" cy="742950"/>
          </a:xfrm>
          <a:prstGeom prst="rect">
            <a:avLst/>
          </a:prstGeom>
          <a:noFill/>
          <a:ln>
            <a:noFill/>
          </a:ln>
        </p:spPr>
      </p:pic>
      <p:pic>
        <p:nvPicPr>
          <p:cNvPr id="405" name="Google Shape;405;p68" descr="Map of a conceptual view of vegetation management and wildfire resilience around Guerneville."/>
          <p:cNvPicPr preferRelativeResize="0"/>
          <p:nvPr/>
        </p:nvPicPr>
        <p:blipFill>
          <a:blip r:embed="rId4">
            <a:alphaModFix/>
          </a:blip>
          <a:stretch>
            <a:fillRect/>
          </a:stretch>
        </p:blipFill>
        <p:spPr>
          <a:xfrm>
            <a:off x="1371600" y="822900"/>
            <a:ext cx="6104135" cy="4320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9">
            <a:extLst>
              <a:ext uri="{C183D7F6-B498-43B3-948B-1728B52AA6E4}">
                <adec:decorative xmlns:adec="http://schemas.microsoft.com/office/drawing/2017/decorative" val="1"/>
              </a:ext>
            </a:extLst>
          </p:cNvPr>
          <p:cNvSpPr/>
          <p:nvPr/>
        </p:nvSpPr>
        <p:spPr>
          <a:xfrm>
            <a:off x="0" y="0"/>
            <a:ext cx="9144000" cy="82296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2" name="Google Shape;412;p69"/>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Initial Recommendations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13" name="Google Shape;413;p69" descr="County logo&#10;"/>
          <p:cNvPicPr preferRelativeResize="0"/>
          <p:nvPr/>
        </p:nvPicPr>
        <p:blipFill rotWithShape="1">
          <a:blip r:embed="rId3">
            <a:alphaModFix/>
          </a:blip>
          <a:srcRect/>
          <a:stretch/>
        </p:blipFill>
        <p:spPr>
          <a:xfrm>
            <a:off x="8172450" y="57150"/>
            <a:ext cx="742950" cy="742950"/>
          </a:xfrm>
          <a:prstGeom prst="rect">
            <a:avLst/>
          </a:prstGeom>
          <a:noFill/>
          <a:ln>
            <a:noFill/>
          </a:ln>
        </p:spPr>
      </p:pic>
      <p:sp>
        <p:nvSpPr>
          <p:cNvPr id="414" name="Google Shape;414;p69"/>
          <p:cNvSpPr txBox="1"/>
          <p:nvPr/>
        </p:nvSpPr>
        <p:spPr>
          <a:xfrm>
            <a:off x="0" y="914400"/>
            <a:ext cx="9033300" cy="3198900"/>
          </a:xfrm>
          <a:prstGeom prst="rect">
            <a:avLst/>
          </a:prstGeom>
          <a:noFill/>
          <a:ln>
            <a:noFill/>
          </a:ln>
        </p:spPr>
        <p:txBody>
          <a:bodyPr spcFirstLastPara="1" wrap="square" lIns="68575" tIns="34275" rIns="68575" bIns="34275" anchor="t" anchorCtr="0">
            <a:spAutoFit/>
          </a:bodyPr>
          <a:lstStyle/>
          <a:p>
            <a:pPr marL="685800" marR="0" lvl="1" indent="-342900" algn="l" rtl="0">
              <a:spcBef>
                <a:spcPts val="0"/>
              </a:spcBef>
              <a:spcAft>
                <a:spcPts val="0"/>
              </a:spcAft>
              <a:buClr>
                <a:schemeClr val="dk1"/>
              </a:buClr>
              <a:buSzPts val="2400"/>
              <a:buFont typeface="Noto Sans Symbols"/>
              <a:buChar char="✔"/>
            </a:pPr>
            <a:r>
              <a:rPr lang="en" sz="2400" b="1" i="0" u="none" strike="noStrike" cap="none">
                <a:solidFill>
                  <a:schemeClr val="dk1"/>
                </a:solidFill>
                <a:latin typeface="Calibri"/>
                <a:ea typeface="Calibri"/>
                <a:cs typeface="Calibri"/>
                <a:sym typeface="Calibri"/>
              </a:rPr>
              <a:t>Immediate Vegetation Management Activities</a:t>
            </a:r>
            <a:endParaRPr sz="1100"/>
          </a:p>
          <a:p>
            <a:pPr marL="685800" marR="0" lvl="2" indent="0" algn="l" rtl="0">
              <a:spcBef>
                <a:spcPts val="900"/>
              </a:spcBef>
              <a:spcAft>
                <a:spcPts val="0"/>
              </a:spcAft>
              <a:buNone/>
            </a:pPr>
            <a:r>
              <a:rPr lang="en" sz="1500" b="0" i="1" u="none" strike="noStrike" cap="none">
                <a:solidFill>
                  <a:schemeClr val="dk1"/>
                </a:solidFill>
                <a:latin typeface="Calibri"/>
                <a:ea typeface="Calibri"/>
                <a:cs typeface="Calibri"/>
                <a:sym typeface="Calibri"/>
              </a:rPr>
              <a:t>Provide funding to community-based projects to increase resilience in high-risk zones in advance of the 2021 and 2022 fire seasons, with priority for shovel-ready projects, local organizations with track records of success, multi-benefit work, and other criteria.</a:t>
            </a:r>
            <a:endParaRPr sz="1100"/>
          </a:p>
          <a:p>
            <a:pPr marL="685800" marR="0" lvl="2" indent="0" algn="l" rtl="0">
              <a:spcBef>
                <a:spcPts val="900"/>
              </a:spcBef>
              <a:spcAft>
                <a:spcPts val="0"/>
              </a:spcAft>
              <a:buNone/>
            </a:pPr>
            <a:r>
              <a:rPr lang="en" sz="1800" b="1" i="0" u="none" strike="noStrike" cap="none">
                <a:solidFill>
                  <a:schemeClr val="dk1"/>
                </a:solidFill>
                <a:latin typeface="Calibri"/>
                <a:ea typeface="Calibri"/>
                <a:cs typeface="Calibri"/>
                <a:sym typeface="Calibri"/>
              </a:rPr>
              <a:t>Recommendations:</a:t>
            </a:r>
            <a:endParaRPr sz="1100"/>
          </a:p>
          <a:p>
            <a:pPr marL="1028700" marR="0" lvl="2" indent="-336550" algn="l" rtl="0">
              <a:spcBef>
                <a:spcPts val="500"/>
              </a:spcBef>
              <a:spcAft>
                <a:spcPts val="0"/>
              </a:spcAft>
              <a:buClr>
                <a:schemeClr val="dk1"/>
              </a:buClr>
              <a:buSzPts val="1500"/>
              <a:buFont typeface="Calibri"/>
              <a:buAutoNum type="arabicPeriod"/>
            </a:pPr>
            <a:r>
              <a:rPr lang="en" sz="1500" b="0" i="0" u="none" strike="noStrike" cap="none">
                <a:solidFill>
                  <a:schemeClr val="dk1"/>
                </a:solidFill>
                <a:latin typeface="Calibri"/>
                <a:ea typeface="Calibri"/>
                <a:cs typeface="Calibri"/>
                <a:sym typeface="Calibri"/>
              </a:rPr>
              <a:t>Provide funding for </a:t>
            </a:r>
            <a:r>
              <a:rPr lang="en" sz="1500">
                <a:solidFill>
                  <a:schemeClr val="dk1"/>
                </a:solidFill>
                <a:latin typeface="Calibri"/>
                <a:ea typeface="Calibri"/>
                <a:cs typeface="Calibri"/>
                <a:sym typeface="Calibri"/>
              </a:rPr>
              <a:t>prioritized fuel management projects </a:t>
            </a:r>
            <a:r>
              <a:rPr lang="en" sz="1500" b="0" i="0" u="none" strike="noStrike" cap="none">
                <a:solidFill>
                  <a:schemeClr val="dk1"/>
                </a:solidFill>
                <a:latin typeface="Calibri"/>
                <a:ea typeface="Calibri"/>
                <a:cs typeface="Calibri"/>
                <a:sym typeface="Calibri"/>
              </a:rPr>
              <a:t>using enhanced selection process, criteria, and use of prioritization tools under the CWPP </a:t>
            </a:r>
            <a:r>
              <a:rPr lang="en" sz="1500">
                <a:solidFill>
                  <a:schemeClr val="dk1"/>
                </a:solidFill>
                <a:highlight>
                  <a:schemeClr val="lt1"/>
                </a:highlight>
                <a:latin typeface="Calibri"/>
                <a:ea typeface="Calibri"/>
                <a:cs typeface="Calibri"/>
                <a:sym typeface="Calibri"/>
              </a:rPr>
              <a:t>Project Entry Tool </a:t>
            </a:r>
            <a:r>
              <a:rPr lang="en" sz="1500">
                <a:solidFill>
                  <a:schemeClr val="dk1"/>
                </a:solidFill>
                <a:latin typeface="Calibri"/>
                <a:ea typeface="Calibri"/>
                <a:cs typeface="Calibri"/>
                <a:sym typeface="Calibri"/>
              </a:rPr>
              <a:t>and </a:t>
            </a:r>
            <a:r>
              <a:rPr lang="en" sz="1500" b="0" i="0" u="none" strike="noStrike" cap="none">
                <a:solidFill>
                  <a:schemeClr val="dk1"/>
                </a:solidFill>
                <a:latin typeface="Calibri"/>
                <a:ea typeface="Calibri"/>
                <a:cs typeface="Calibri"/>
                <a:sym typeface="Calibri"/>
              </a:rPr>
              <a:t>Wildfire Resilience Planner</a:t>
            </a:r>
            <a:r>
              <a:rPr lang="en" sz="1500">
                <a:solidFill>
                  <a:schemeClr val="dk1"/>
                </a:solidFill>
                <a:highlight>
                  <a:schemeClr val="lt1"/>
                </a:highlight>
                <a:latin typeface="Calibri"/>
                <a:ea typeface="Calibri"/>
                <a:cs typeface="Calibri"/>
                <a:sym typeface="Calibri"/>
              </a:rPr>
              <a:t>.</a:t>
            </a:r>
            <a:endParaRPr sz="1500" strike="sngStrike">
              <a:solidFill>
                <a:schemeClr val="dk1"/>
              </a:solidFill>
              <a:latin typeface="Calibri"/>
              <a:ea typeface="Calibri"/>
              <a:cs typeface="Calibri"/>
              <a:sym typeface="Calibri"/>
            </a:endParaRPr>
          </a:p>
          <a:p>
            <a:pPr marL="1371600" marR="0" lvl="0" indent="0" algn="l" rtl="0">
              <a:spcBef>
                <a:spcPts val="500"/>
              </a:spcBef>
              <a:spcAft>
                <a:spcPts val="0"/>
              </a:spcAft>
              <a:buNone/>
            </a:pPr>
            <a:endParaRPr sz="1500" strike="sngStrike">
              <a:solidFill>
                <a:schemeClr val="dk1"/>
              </a:solidFill>
              <a:latin typeface="Calibri"/>
              <a:ea typeface="Calibri"/>
              <a:cs typeface="Calibri"/>
              <a:sym typeface="Calibri"/>
            </a:endParaRPr>
          </a:p>
          <a:p>
            <a:pPr marL="1028700" marR="0" lvl="2" indent="-336550" algn="l" rtl="0">
              <a:spcBef>
                <a:spcPts val="0"/>
              </a:spcBef>
              <a:spcAft>
                <a:spcPts val="0"/>
              </a:spcAft>
              <a:buClr>
                <a:srgbClr val="000000"/>
              </a:buClr>
              <a:buSzPts val="1500"/>
              <a:buFont typeface="Calibri"/>
              <a:buAutoNum type="arabicPeriod"/>
            </a:pPr>
            <a:r>
              <a:rPr lang="en" sz="1500" b="0" i="0" u="none" strike="noStrike" cap="none">
                <a:solidFill>
                  <a:srgbClr val="000000"/>
                </a:solidFill>
                <a:latin typeface="Calibri"/>
                <a:ea typeface="Calibri"/>
                <a:cs typeface="Calibri"/>
                <a:sym typeface="Calibri"/>
              </a:rPr>
              <a:t>Implement a pilot project to support Technical Assistance Grant funding to 3-5 projects representing a variety of conditions and geographic focus.</a:t>
            </a:r>
            <a:endParaRPr sz="1100"/>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9"/>
        <p:cNvGrpSpPr/>
        <p:nvPr/>
      </p:nvGrpSpPr>
      <p:grpSpPr>
        <a:xfrm>
          <a:off x="0" y="0"/>
          <a:ext cx="0" cy="0"/>
          <a:chOff x="0" y="0"/>
          <a:chExt cx="0" cy="0"/>
        </a:xfrm>
      </p:grpSpPr>
      <p:pic>
        <p:nvPicPr>
          <p:cNvPr id="420" name="Google Shape;420;p70" descr="Vegetation Management Grant Program map of Sonoma County. "/>
          <p:cNvPicPr preferRelativeResize="0"/>
          <p:nvPr/>
        </p:nvPicPr>
        <p:blipFill rotWithShape="1">
          <a:blip r:embed="rId3">
            <a:alphaModFix/>
          </a:blip>
          <a:srcRect/>
          <a:stretch/>
        </p:blipFill>
        <p:spPr>
          <a:xfrm>
            <a:off x="918459" y="0"/>
            <a:ext cx="7307081" cy="5143500"/>
          </a:xfrm>
          <a:prstGeom prst="rect">
            <a:avLst/>
          </a:prstGeom>
          <a:noFill/>
          <a:ln>
            <a:noFill/>
          </a:ln>
        </p:spPr>
      </p:pic>
      <p:sp>
        <p:nvSpPr>
          <p:cNvPr id="2" name="Title 1">
            <a:extLst>
              <a:ext uri="{FF2B5EF4-FFF2-40B4-BE49-F238E27FC236}">
                <a16:creationId xmlns:a16="http://schemas.microsoft.com/office/drawing/2014/main" id="{129333D8-375C-3E6B-4B09-16987D0B6A07}"/>
              </a:ext>
            </a:extLst>
          </p:cNvPr>
          <p:cNvSpPr>
            <a:spLocks noGrp="1"/>
          </p:cNvSpPr>
          <p:nvPr>
            <p:ph type="ctrTitle"/>
          </p:nvPr>
        </p:nvSpPr>
        <p:spPr>
          <a:xfrm>
            <a:off x="1143000" y="-1790700"/>
            <a:ext cx="6858000" cy="1790700"/>
          </a:xfrm>
        </p:spPr>
        <p:txBody>
          <a:bodyPr spcFirstLastPara="1" wrap="square" lIns="68575" tIns="34275" rIns="68575" bIns="34275" anchor="b" anchorCtr="0">
            <a:normAutofit/>
          </a:bodyPr>
          <a:lstStyle/>
          <a:p>
            <a:r>
              <a:rPr lang="en-US" dirty="0"/>
              <a:t>Map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1">
            <a:extLst>
              <a:ext uri="{C183D7F6-B498-43B3-948B-1728B52AA6E4}">
                <adec:decorative xmlns:adec="http://schemas.microsoft.com/office/drawing/2017/decorative" val="1"/>
              </a:ext>
            </a:extLst>
          </p:cNvPr>
          <p:cNvSpPr/>
          <p:nvPr/>
        </p:nvSpPr>
        <p:spPr>
          <a:xfrm>
            <a:off x="0" y="0"/>
            <a:ext cx="9144000" cy="822900"/>
          </a:xfrm>
          <a:prstGeom prst="rect">
            <a:avLst/>
          </a:prstGeom>
          <a:solidFill>
            <a:srgbClr val="8F98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27" name="Google Shape;427;p71"/>
          <p:cNvSpPr txBox="1">
            <a:spLocks noGrp="1"/>
          </p:cNvSpPr>
          <p:nvPr>
            <p:ph type="title" idx="4294967295"/>
          </p:nvPr>
        </p:nvSpPr>
        <p:spPr>
          <a:xfrm>
            <a:off x="425018" y="195776"/>
            <a:ext cx="6400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Questions &amp; Comments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8" name="Google Shape;428;p71"/>
          <p:cNvSpPr txBox="1"/>
          <p:nvPr/>
        </p:nvSpPr>
        <p:spPr>
          <a:xfrm>
            <a:off x="85650" y="881452"/>
            <a:ext cx="8972700" cy="2362800"/>
          </a:xfrm>
          <a:prstGeom prst="rect">
            <a:avLst/>
          </a:prstGeom>
          <a:noFill/>
          <a:ln>
            <a:noFill/>
          </a:ln>
        </p:spPr>
        <p:txBody>
          <a:bodyPr spcFirstLastPara="1" wrap="square" lIns="68575" tIns="34275" rIns="68575" bIns="34275" anchor="t" anchorCtr="0">
            <a:spAutoFit/>
          </a:bodyPr>
          <a:lstStyle/>
          <a:p>
            <a:pPr marL="914400" lvl="1" indent="-381000" algn="l" rtl="0">
              <a:spcBef>
                <a:spcPts val="0"/>
              </a:spcBef>
              <a:spcAft>
                <a:spcPts val="0"/>
              </a:spcAft>
              <a:buClr>
                <a:schemeClr val="dk1"/>
              </a:buClr>
              <a:buSzPts val="2400"/>
              <a:buFont typeface="Noto Sans Symbols"/>
              <a:buChar char="❑"/>
            </a:pPr>
            <a:r>
              <a:rPr lang="en" sz="2400" b="1">
                <a:solidFill>
                  <a:schemeClr val="dk1"/>
                </a:solidFill>
                <a:latin typeface="Calibri"/>
                <a:ea typeface="Calibri"/>
                <a:cs typeface="Calibri"/>
                <a:sym typeface="Calibri"/>
              </a:rPr>
              <a:t>Vegetation Management Grants / Implementation </a:t>
            </a:r>
            <a:endParaRPr sz="2400" b="1">
              <a:solidFill>
                <a:schemeClr val="dk1"/>
              </a:solidFill>
              <a:latin typeface="Calibri"/>
              <a:ea typeface="Calibri"/>
              <a:cs typeface="Calibri"/>
              <a:sym typeface="Calibri"/>
            </a:endParaRPr>
          </a:p>
          <a:p>
            <a:pPr marL="914400" marR="0" lvl="0" indent="0" algn="l" rtl="0">
              <a:spcBef>
                <a:spcPts val="0"/>
              </a:spcBef>
              <a:spcAft>
                <a:spcPts val="0"/>
              </a:spcAft>
              <a:buNone/>
            </a:pPr>
            <a:endParaRPr sz="2400" b="1">
              <a:solidFill>
                <a:schemeClr val="dk1"/>
              </a:solidFill>
              <a:latin typeface="Calibri"/>
              <a:ea typeface="Calibri"/>
              <a:cs typeface="Calibri"/>
              <a:sym typeface="Calibri"/>
            </a:endParaRPr>
          </a:p>
          <a:p>
            <a:pPr marL="457200" marR="0" lvl="0" indent="-374650" algn="l" rtl="0">
              <a:spcBef>
                <a:spcPts val="900"/>
              </a:spcBef>
              <a:spcAft>
                <a:spcPts val="0"/>
              </a:spcAft>
              <a:buClr>
                <a:schemeClr val="dk1"/>
              </a:buClr>
              <a:buSzPts val="2300"/>
              <a:buFont typeface="Calibri"/>
              <a:buChar char="●"/>
            </a:pPr>
            <a:r>
              <a:rPr lang="en" sz="2400" b="1">
                <a:solidFill>
                  <a:schemeClr val="dk1"/>
                </a:solidFill>
                <a:latin typeface="Calibri"/>
                <a:ea typeface="Calibri"/>
                <a:cs typeface="Calibri"/>
                <a:sym typeface="Calibri"/>
              </a:rPr>
              <a:t>Specific to selection criteria and technical assistance?</a:t>
            </a:r>
            <a:endParaRPr sz="2400" b="1">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b="1">
                <a:solidFill>
                  <a:schemeClr val="dk1"/>
                </a:solidFill>
                <a:latin typeface="Calibri"/>
                <a:ea typeface="Calibri"/>
                <a:cs typeface="Calibri"/>
                <a:sym typeface="Calibri"/>
              </a:rPr>
              <a:t>Monitoring efforts?</a:t>
            </a:r>
            <a:endParaRPr sz="2400" b="1">
              <a:solidFill>
                <a:schemeClr val="dk1"/>
              </a:solidFill>
              <a:latin typeface="Calibri"/>
              <a:ea typeface="Calibri"/>
              <a:cs typeface="Calibri"/>
              <a:sym typeface="Calibri"/>
            </a:endParaRPr>
          </a:p>
          <a:p>
            <a:pPr marL="0" marR="0" lvl="0" indent="0" algn="l" rtl="0">
              <a:spcBef>
                <a:spcPts val="900"/>
              </a:spcBef>
              <a:spcAft>
                <a:spcPts val="0"/>
              </a:spcAft>
              <a:buNone/>
            </a:pPr>
            <a:endParaRPr sz="2400" b="1">
              <a:solidFill>
                <a:schemeClr val="dk1"/>
              </a:solidFill>
              <a:latin typeface="Calibri"/>
              <a:ea typeface="Calibri"/>
              <a:cs typeface="Calibri"/>
              <a:sym typeface="Calibri"/>
            </a:endParaRPr>
          </a:p>
          <a:p>
            <a:pPr marL="0" marR="0" lvl="0" indent="342900" algn="l" rtl="0">
              <a:spcBef>
                <a:spcPts val="0"/>
              </a:spcBef>
              <a:spcAft>
                <a:spcPts val="0"/>
              </a:spcAft>
              <a:buNone/>
            </a:pPr>
            <a:endParaRPr sz="1400" b="0" i="1" u="none" strike="noStrike">
              <a:solidFill>
                <a:srgbClr val="000000"/>
              </a:solidFill>
              <a:latin typeface="Calibri"/>
              <a:ea typeface="Calibri"/>
              <a:cs typeface="Calibri"/>
              <a:sym typeface="Calibri"/>
            </a:endParaRPr>
          </a:p>
        </p:txBody>
      </p:sp>
      <p:pic>
        <p:nvPicPr>
          <p:cNvPr id="429" name="Google Shape;429;p71" descr="County logo"/>
          <p:cNvPicPr preferRelativeResize="0"/>
          <p:nvPr/>
        </p:nvPicPr>
        <p:blipFill rotWithShape="1">
          <a:blip r:embed="rId3">
            <a:alphaModFix/>
          </a:blip>
          <a:srcRect/>
          <a:stretch/>
        </p:blipFill>
        <p:spPr>
          <a:xfrm>
            <a:off x="8172450" y="57150"/>
            <a:ext cx="742950" cy="7429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2480</Words>
  <Application>Microsoft Office PowerPoint</Application>
  <PresentationFormat>On-screen Show (16:9)</PresentationFormat>
  <Paragraphs>298</Paragraphs>
  <Slides>31</Slides>
  <Notes>31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Calibri</vt:lpstr>
      <vt:lpstr>Courier New</vt:lpstr>
      <vt:lpstr>Century Schoolbook</vt:lpstr>
      <vt:lpstr>Arial</vt:lpstr>
      <vt:lpstr>Tahoma</vt:lpstr>
      <vt:lpstr>Times New Roman</vt:lpstr>
      <vt:lpstr>Noto Sans Symbols</vt:lpstr>
      <vt:lpstr>Simple Light</vt:lpstr>
      <vt:lpstr>Office Theme</vt:lpstr>
      <vt:lpstr>Office Theme</vt:lpstr>
      <vt:lpstr>1_Office Theme</vt:lpstr>
      <vt:lpstr>Office Theme</vt:lpstr>
      <vt:lpstr>Community Outreach Meeting -  Vegetation Management &amp; Wildfire Resilience in Sonoma County   </vt:lpstr>
      <vt:lpstr>Focal Points </vt:lpstr>
      <vt:lpstr>Tac</vt:lpstr>
      <vt:lpstr>Accomplishments/Progress</vt:lpstr>
      <vt:lpstr>A LANDSCAPE SCALE APPROACH TO WHOLE COMMUNITY FIRE RESILIENCY</vt:lpstr>
      <vt:lpstr>Conceptual View of Vegetation Mgt &amp; Wildfire Resilience</vt:lpstr>
      <vt:lpstr>Initial Recommendations</vt:lpstr>
      <vt:lpstr>Map</vt:lpstr>
      <vt:lpstr>Questions &amp; Comments</vt:lpstr>
      <vt:lpstr>Initial Recommendations</vt:lpstr>
      <vt:lpstr>Initial Recommendations</vt:lpstr>
      <vt:lpstr>Asset Prioritization Model</vt:lpstr>
      <vt:lpstr>The Wildfire Fuel Mapper Maps</vt:lpstr>
      <vt:lpstr>Questions &amp; Comments</vt:lpstr>
      <vt:lpstr>CWPp</vt:lpstr>
      <vt:lpstr>What is CWPP?</vt:lpstr>
      <vt:lpstr>Draft One Accomplishments:</vt:lpstr>
      <vt:lpstr>Next Steps</vt:lpstr>
      <vt:lpstr>Community Wildfire Protection Plan </vt:lpstr>
      <vt:lpstr>Initial Recommendations</vt:lpstr>
      <vt:lpstr>Initial Recommendations</vt:lpstr>
      <vt:lpstr>People, Structures, Land Use: Reducing Risk of Wildfire Loss</vt:lpstr>
      <vt:lpstr>Current FEMA Funding</vt:lpstr>
      <vt:lpstr>Current and Proposed Project Areas</vt:lpstr>
      <vt:lpstr>Questions &amp; Comments</vt:lpstr>
      <vt:lpstr>Initial Recommendations</vt:lpstr>
      <vt:lpstr>Prescribed Fire Fellows &amp; Apprentices</vt:lpstr>
      <vt:lpstr>Critical Factors to Success</vt:lpstr>
      <vt:lpstr>County Timeline 2022-2023</vt:lpstr>
      <vt:lpstr>Questions &amp; Comments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Outreach Meeting -  Vegetation Management &amp; Wildfire Resilience in Sonoma County   </dc:title>
  <cp:lastModifiedBy>Stuart Tiffen</cp:lastModifiedBy>
  <cp:revision>1</cp:revision>
  <dcterms:modified xsi:type="dcterms:W3CDTF">2022-10-27T17:43:55Z</dcterms:modified>
</cp:coreProperties>
</file>