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63" r:id="rId3"/>
    <p:sldId id="275" r:id="rId4"/>
    <p:sldId id="261" r:id="rId5"/>
    <p:sldId id="279" r:id="rId6"/>
    <p:sldId id="280" r:id="rId7"/>
    <p:sldId id="281" r:id="rId8"/>
    <p:sldId id="276" r:id="rId9"/>
    <p:sldId id="264" r:id="rId10"/>
    <p:sldId id="274" r:id="rId11"/>
    <p:sldId id="277" r:id="rId12"/>
    <p:sldId id="278" r:id="rId13"/>
    <p:sldId id="272"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mmie Noah" initials="CN" lastIdx="3" clrIdx="0">
    <p:extLst>
      <p:ext uri="{19B8F6BF-5375-455C-9EA6-DF929625EA0E}">
        <p15:presenceInfo xmlns:p15="http://schemas.microsoft.com/office/powerpoint/2012/main" userId="S-1-5-21-3717179884-287560189-1398120194-49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977" autoAdjust="0"/>
  </p:normalViewPr>
  <p:slideViewPr>
    <p:cSldViewPr snapToGrid="0">
      <p:cViewPr varScale="1">
        <p:scale>
          <a:sx n="79" d="100"/>
          <a:sy n="79" d="100"/>
        </p:scale>
        <p:origin x="179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86B0DA-C716-48F1-AD85-1991943A1024}" type="datetimeFigureOut">
              <a:rPr lang="en-US" smtClean="0"/>
              <a:t>9/13/2022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F3D1ED-2A78-4055-9C4D-9BACDC7397CD}" type="slidenum">
              <a:rPr lang="en-US" smtClean="0"/>
              <a:t>‹#›</a:t>
            </a:fld>
            <a:endParaRPr lang="en-US"/>
          </a:p>
        </p:txBody>
      </p:sp>
    </p:spTree>
    <p:extLst>
      <p:ext uri="{BB962C8B-B14F-4D97-AF65-F5344CB8AC3E}">
        <p14:creationId xmlns:p14="http://schemas.microsoft.com/office/powerpoint/2010/main" val="959747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F3D1ED-2A78-4055-9C4D-9BACDC7397CD}" type="slidenum">
              <a:rPr lang="en-US" smtClean="0"/>
              <a:t>1</a:t>
            </a:fld>
            <a:endParaRPr lang="en-US"/>
          </a:p>
        </p:txBody>
      </p:sp>
    </p:spTree>
    <p:extLst>
      <p:ext uri="{BB962C8B-B14F-4D97-AF65-F5344CB8AC3E}">
        <p14:creationId xmlns:p14="http://schemas.microsoft.com/office/powerpoint/2010/main" val="2166034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10</a:t>
            </a:fld>
            <a:endParaRPr lang="en-US"/>
          </a:p>
        </p:txBody>
      </p:sp>
    </p:spTree>
    <p:extLst>
      <p:ext uri="{BB962C8B-B14F-4D97-AF65-F5344CB8AC3E}">
        <p14:creationId xmlns:p14="http://schemas.microsoft.com/office/powerpoint/2010/main" val="25775634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11</a:t>
            </a:fld>
            <a:endParaRPr lang="en-US"/>
          </a:p>
        </p:txBody>
      </p:sp>
    </p:spTree>
    <p:extLst>
      <p:ext uri="{BB962C8B-B14F-4D97-AF65-F5344CB8AC3E}">
        <p14:creationId xmlns:p14="http://schemas.microsoft.com/office/powerpoint/2010/main" val="1307614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12</a:t>
            </a:fld>
            <a:endParaRPr lang="en-US"/>
          </a:p>
        </p:txBody>
      </p:sp>
    </p:spTree>
    <p:extLst>
      <p:ext uri="{BB962C8B-B14F-4D97-AF65-F5344CB8AC3E}">
        <p14:creationId xmlns:p14="http://schemas.microsoft.com/office/powerpoint/2010/main" val="3382737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4" algn="l"/>
            <a:endParaRPr lang="en-US" sz="2400" dirty="0"/>
          </a:p>
        </p:txBody>
      </p:sp>
      <p:sp>
        <p:nvSpPr>
          <p:cNvPr id="4" name="Slide Number Placeholder 3"/>
          <p:cNvSpPr>
            <a:spLocks noGrp="1"/>
          </p:cNvSpPr>
          <p:nvPr>
            <p:ph type="sldNum" sz="quarter" idx="10"/>
          </p:nvPr>
        </p:nvSpPr>
        <p:spPr/>
        <p:txBody>
          <a:bodyPr/>
          <a:lstStyle/>
          <a:p>
            <a:fld id="{AB2BD731-6843-40F7-B902-A6311AA5E03A}" type="slidenum">
              <a:rPr lang="en-US" smtClean="0"/>
              <a:t>13</a:t>
            </a:fld>
            <a:endParaRPr lang="en-US"/>
          </a:p>
        </p:txBody>
      </p:sp>
    </p:spTree>
    <p:extLst>
      <p:ext uri="{BB962C8B-B14F-4D97-AF65-F5344CB8AC3E}">
        <p14:creationId xmlns:p14="http://schemas.microsoft.com/office/powerpoint/2010/main" val="8831079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4" algn="l"/>
            <a:endParaRPr lang="en-US" sz="2400" dirty="0"/>
          </a:p>
          <a:p>
            <a:pPr lvl="4" algn="l"/>
            <a:endParaRPr lang="en-US" sz="2400" dirty="0"/>
          </a:p>
          <a:p>
            <a:pPr lvl="4" algn="l"/>
            <a:endParaRPr lang="en-US" sz="2400" dirty="0">
              <a:highlight>
                <a:srgbClr val="FFFF00"/>
              </a:highlight>
            </a:endParaRPr>
          </a:p>
        </p:txBody>
      </p:sp>
      <p:sp>
        <p:nvSpPr>
          <p:cNvPr id="4" name="Slide Number Placeholder 3"/>
          <p:cNvSpPr>
            <a:spLocks noGrp="1"/>
          </p:cNvSpPr>
          <p:nvPr>
            <p:ph type="sldNum" sz="quarter" idx="10"/>
          </p:nvPr>
        </p:nvSpPr>
        <p:spPr/>
        <p:txBody>
          <a:bodyPr/>
          <a:lstStyle/>
          <a:p>
            <a:fld id="{AB2BD731-6843-40F7-B902-A6311AA5E03A}" type="slidenum">
              <a:rPr lang="en-US" smtClean="0"/>
              <a:t>14</a:t>
            </a:fld>
            <a:endParaRPr lang="en-US"/>
          </a:p>
        </p:txBody>
      </p:sp>
    </p:spTree>
    <p:extLst>
      <p:ext uri="{BB962C8B-B14F-4D97-AF65-F5344CB8AC3E}">
        <p14:creationId xmlns:p14="http://schemas.microsoft.com/office/powerpoint/2010/main" val="1006785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4" algn="l"/>
            <a:endParaRPr lang="en-US" sz="2400" dirty="0"/>
          </a:p>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2</a:t>
            </a:fld>
            <a:endParaRPr lang="en-US"/>
          </a:p>
        </p:txBody>
      </p:sp>
    </p:spTree>
    <p:extLst>
      <p:ext uri="{BB962C8B-B14F-4D97-AF65-F5344CB8AC3E}">
        <p14:creationId xmlns:p14="http://schemas.microsoft.com/office/powerpoint/2010/main" val="52140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4" algn="l"/>
            <a:endParaRPr lang="en-US" sz="2400" dirty="0"/>
          </a:p>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3</a:t>
            </a:fld>
            <a:endParaRPr lang="en-US"/>
          </a:p>
        </p:txBody>
      </p:sp>
    </p:spTree>
    <p:extLst>
      <p:ext uri="{BB962C8B-B14F-4D97-AF65-F5344CB8AC3E}">
        <p14:creationId xmlns:p14="http://schemas.microsoft.com/office/powerpoint/2010/main" val="2090846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buFont typeface="Arial" panose="020B0604020202020204" pitchFamily="34" charset="0"/>
              <a:buNone/>
            </a:pPr>
            <a:endParaRPr lang="en-US" dirty="0"/>
          </a:p>
          <a:p>
            <a:r>
              <a:rPr lang="en-US" sz="1200" b="1" u="none" kern="1200" dirty="0">
                <a:solidFill>
                  <a:schemeClr val="tx1"/>
                </a:solidFill>
                <a:effectLst/>
                <a:latin typeface="+mn-lt"/>
                <a:ea typeface="+mn-ea"/>
                <a:cs typeface="+mn-cs"/>
              </a:rPr>
              <a:t>		</a:t>
            </a:r>
            <a:endParaRPr lang="en-US" b="1" dirty="0"/>
          </a:p>
          <a:p>
            <a:pPr marL="342900" lvl="0" indent="-342900" algn="l">
              <a:buFont typeface="Arial" panose="020B0604020202020204" pitchFamily="34" charset="0"/>
              <a:buChar char="•"/>
            </a:pPr>
            <a:endParaRPr lang="en-US" b="1" dirty="0"/>
          </a:p>
          <a:p>
            <a:pPr marL="2286000" lvl="5" indent="0" algn="l">
              <a:buNone/>
            </a:pPr>
            <a:endParaRPr lang="en-US" sz="2600" dirty="0"/>
          </a:p>
          <a:p>
            <a:pPr marL="0" lvl="0" indent="0" algn="l">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4</a:t>
            </a:fld>
            <a:endParaRPr lang="en-US"/>
          </a:p>
        </p:txBody>
      </p:sp>
    </p:spTree>
    <p:extLst>
      <p:ext uri="{BB962C8B-B14F-4D97-AF65-F5344CB8AC3E}">
        <p14:creationId xmlns:p14="http://schemas.microsoft.com/office/powerpoint/2010/main" val="3928561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buFont typeface="Arial" panose="020B0604020202020204" pitchFamily="34" charset="0"/>
              <a:buNone/>
            </a:pPr>
            <a:endParaRPr lang="en-US" dirty="0"/>
          </a:p>
          <a:p>
            <a:r>
              <a:rPr lang="en-US" sz="1200" b="1" u="none" kern="1200" dirty="0">
                <a:solidFill>
                  <a:schemeClr val="tx1"/>
                </a:solidFill>
                <a:effectLst/>
                <a:latin typeface="+mn-lt"/>
                <a:ea typeface="+mn-ea"/>
                <a:cs typeface="+mn-cs"/>
              </a:rPr>
              <a:t>		</a:t>
            </a:r>
            <a:endParaRPr lang="en-US" b="1" dirty="0"/>
          </a:p>
          <a:p>
            <a:pPr marL="342900" lvl="0" indent="-342900" algn="l">
              <a:buFont typeface="Arial" panose="020B0604020202020204" pitchFamily="34" charset="0"/>
              <a:buChar char="•"/>
            </a:pPr>
            <a:endParaRPr lang="en-US" b="1" dirty="0"/>
          </a:p>
          <a:p>
            <a:pPr marL="2286000" lvl="5" indent="0" algn="l">
              <a:buNone/>
            </a:pPr>
            <a:endParaRPr lang="en-US" sz="2600" dirty="0"/>
          </a:p>
          <a:p>
            <a:pPr marL="0" lvl="0" indent="0" algn="l">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5</a:t>
            </a:fld>
            <a:endParaRPr lang="en-US"/>
          </a:p>
        </p:txBody>
      </p:sp>
    </p:spTree>
    <p:extLst>
      <p:ext uri="{BB962C8B-B14F-4D97-AF65-F5344CB8AC3E}">
        <p14:creationId xmlns:p14="http://schemas.microsoft.com/office/powerpoint/2010/main" val="3917006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buFont typeface="Arial" panose="020B0604020202020204" pitchFamily="34" charset="0"/>
              <a:buNone/>
            </a:pPr>
            <a:endParaRPr lang="en-US" dirty="0"/>
          </a:p>
          <a:p>
            <a:r>
              <a:rPr lang="en-US" sz="1200" b="1" u="none" kern="1200" dirty="0">
                <a:solidFill>
                  <a:schemeClr val="tx1"/>
                </a:solidFill>
                <a:effectLst/>
                <a:latin typeface="+mn-lt"/>
                <a:ea typeface="+mn-ea"/>
                <a:cs typeface="+mn-cs"/>
              </a:rPr>
              <a:t>		</a:t>
            </a:r>
            <a:endParaRPr lang="en-US" b="1" dirty="0"/>
          </a:p>
          <a:p>
            <a:pPr marL="342900" lvl="0" indent="-342900" algn="l">
              <a:buFont typeface="Arial" panose="020B0604020202020204" pitchFamily="34" charset="0"/>
              <a:buChar char="•"/>
            </a:pPr>
            <a:endParaRPr lang="en-US" b="1" dirty="0"/>
          </a:p>
          <a:p>
            <a:pPr marL="2286000" lvl="5" indent="0" algn="l">
              <a:buNone/>
            </a:pPr>
            <a:endParaRPr lang="en-US" sz="2600" dirty="0"/>
          </a:p>
          <a:p>
            <a:pPr marL="0" lvl="0" indent="0" algn="l">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6</a:t>
            </a:fld>
            <a:endParaRPr lang="en-US"/>
          </a:p>
        </p:txBody>
      </p:sp>
    </p:spTree>
    <p:extLst>
      <p:ext uri="{BB962C8B-B14F-4D97-AF65-F5344CB8AC3E}">
        <p14:creationId xmlns:p14="http://schemas.microsoft.com/office/powerpoint/2010/main" val="21821298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buFont typeface="Arial" panose="020B0604020202020204" pitchFamily="34" charset="0"/>
              <a:buNone/>
            </a:pPr>
            <a:endParaRPr lang="en-US" dirty="0"/>
          </a:p>
          <a:p>
            <a:r>
              <a:rPr lang="en-US" sz="1200" b="1" u="none" kern="1200" dirty="0">
                <a:solidFill>
                  <a:schemeClr val="tx1"/>
                </a:solidFill>
                <a:effectLst/>
                <a:latin typeface="+mn-lt"/>
                <a:ea typeface="+mn-ea"/>
                <a:cs typeface="+mn-cs"/>
              </a:rPr>
              <a:t>		</a:t>
            </a:r>
            <a:endParaRPr lang="en-US" b="1" dirty="0"/>
          </a:p>
          <a:p>
            <a:pPr marL="342900" lvl="0" indent="-342900" algn="l">
              <a:buFont typeface="Arial" panose="020B0604020202020204" pitchFamily="34" charset="0"/>
              <a:buChar char="•"/>
            </a:pPr>
            <a:endParaRPr lang="en-US" b="1" dirty="0"/>
          </a:p>
          <a:p>
            <a:pPr marL="2286000" lvl="5" indent="0" algn="l">
              <a:buNone/>
            </a:pPr>
            <a:endParaRPr lang="en-US" sz="2600" dirty="0"/>
          </a:p>
          <a:p>
            <a:pPr marL="0" lvl="0" indent="0" algn="l">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7</a:t>
            </a:fld>
            <a:endParaRPr lang="en-US"/>
          </a:p>
        </p:txBody>
      </p:sp>
    </p:spTree>
    <p:extLst>
      <p:ext uri="{BB962C8B-B14F-4D97-AF65-F5344CB8AC3E}">
        <p14:creationId xmlns:p14="http://schemas.microsoft.com/office/powerpoint/2010/main" val="2547045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8</a:t>
            </a:fld>
            <a:endParaRPr lang="en-US"/>
          </a:p>
        </p:txBody>
      </p:sp>
    </p:spTree>
    <p:extLst>
      <p:ext uri="{BB962C8B-B14F-4D97-AF65-F5344CB8AC3E}">
        <p14:creationId xmlns:p14="http://schemas.microsoft.com/office/powerpoint/2010/main" val="3883296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4" algn="l"/>
            <a:endParaRPr lang="en-US" sz="2400" dirty="0"/>
          </a:p>
          <a:p>
            <a:pPr marL="2114550" lvl="4" indent="-285750" algn="l">
              <a:buFont typeface="Arial" panose="020B0604020202020204" pitchFamily="34" charset="0"/>
              <a:buChar char="•"/>
            </a:pPr>
            <a:endParaRPr lang="en-US" sz="2400" dirty="0"/>
          </a:p>
          <a:p>
            <a:endParaRPr lang="en-US" dirty="0"/>
          </a:p>
        </p:txBody>
      </p:sp>
      <p:sp>
        <p:nvSpPr>
          <p:cNvPr id="4" name="Slide Number Placeholder 3"/>
          <p:cNvSpPr>
            <a:spLocks noGrp="1"/>
          </p:cNvSpPr>
          <p:nvPr>
            <p:ph type="sldNum" sz="quarter" idx="10"/>
          </p:nvPr>
        </p:nvSpPr>
        <p:spPr/>
        <p:txBody>
          <a:bodyPr/>
          <a:lstStyle/>
          <a:p>
            <a:fld id="{AB2BD731-6843-40F7-B902-A6311AA5E03A}" type="slidenum">
              <a:rPr lang="en-US" smtClean="0"/>
              <a:t>9</a:t>
            </a:fld>
            <a:endParaRPr lang="en-US"/>
          </a:p>
        </p:txBody>
      </p:sp>
    </p:spTree>
    <p:extLst>
      <p:ext uri="{BB962C8B-B14F-4D97-AF65-F5344CB8AC3E}">
        <p14:creationId xmlns:p14="http://schemas.microsoft.com/office/powerpoint/2010/main" val="2763615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AA8C45C-AA7A-4432-B177-CE1BF2217C1B}" type="datetimeFigureOut">
              <a:rPr lang="en-US" smtClean="0"/>
              <a:t>9/13/2022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3405600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A8C45C-AA7A-4432-B177-CE1BF2217C1B}" type="datetimeFigureOut">
              <a:rPr lang="en-US" smtClean="0"/>
              <a:t>9/13/2022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655791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A8C45C-AA7A-4432-B177-CE1BF2217C1B}" type="datetimeFigureOut">
              <a:rPr lang="en-US" smtClean="0"/>
              <a:t>9/13/2022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301770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A8C45C-AA7A-4432-B177-CE1BF2217C1B}" type="datetimeFigureOut">
              <a:rPr lang="en-US" smtClean="0"/>
              <a:t>9/13/2022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671421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A8C45C-AA7A-4432-B177-CE1BF2217C1B}" type="datetimeFigureOut">
              <a:rPr lang="en-US" smtClean="0"/>
              <a:t>9/13/2022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3893466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AA8C45C-AA7A-4432-B177-CE1BF2217C1B}" type="datetimeFigureOut">
              <a:rPr lang="en-US" smtClean="0"/>
              <a:t>9/13/2022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328435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AA8C45C-AA7A-4432-B177-CE1BF2217C1B}" type="datetimeFigureOut">
              <a:rPr lang="en-US" smtClean="0"/>
              <a:t>9/13/2022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2768898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A8C45C-AA7A-4432-B177-CE1BF2217C1B}" type="datetimeFigureOut">
              <a:rPr lang="en-US" smtClean="0"/>
              <a:t>9/13/2022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3871905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8C45C-AA7A-4432-B177-CE1BF2217C1B}" type="datetimeFigureOut">
              <a:rPr lang="en-US" smtClean="0"/>
              <a:t>9/13/2022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3181614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A8C45C-AA7A-4432-B177-CE1BF2217C1B}" type="datetimeFigureOut">
              <a:rPr lang="en-US" smtClean="0"/>
              <a:t>9/13/2022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4003593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A8C45C-AA7A-4432-B177-CE1BF2217C1B}" type="datetimeFigureOut">
              <a:rPr lang="en-US" smtClean="0"/>
              <a:t>9/13/2022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F3B97-FDBE-43A8-BE86-9043DA697CF7}" type="slidenum">
              <a:rPr lang="en-US" smtClean="0"/>
              <a:t>‹#›</a:t>
            </a:fld>
            <a:endParaRPr lang="en-US"/>
          </a:p>
        </p:txBody>
      </p:sp>
    </p:spTree>
    <p:extLst>
      <p:ext uri="{BB962C8B-B14F-4D97-AF65-F5344CB8AC3E}">
        <p14:creationId xmlns:p14="http://schemas.microsoft.com/office/powerpoint/2010/main" val="3961034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8C45C-AA7A-4432-B177-CE1BF2217C1B}" type="datetimeFigureOut">
              <a:rPr lang="en-US" smtClean="0"/>
              <a:t>9/13/2022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F3B97-FDBE-43A8-BE86-9043DA697CF7}" type="slidenum">
              <a:rPr lang="en-US" smtClean="0"/>
              <a:t>‹#›</a:t>
            </a:fld>
            <a:endParaRPr lang="en-US"/>
          </a:p>
        </p:txBody>
      </p:sp>
    </p:spTree>
    <p:extLst>
      <p:ext uri="{BB962C8B-B14F-4D97-AF65-F5344CB8AC3E}">
        <p14:creationId xmlns:p14="http://schemas.microsoft.com/office/powerpoint/2010/main" val="38946203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urldefense.com/v3/__https:/www.dhcs.ca.gov/Documents/CA-20-0006-A-Approval-Package.pdf__;!!IJLa0CrXIHAf!RGEMSeKiPvgBZauy7pI1DCiJ9wL_xokEI1o4QbqgPO_al7sjPsNFQ_tREN6nG5A1D1L3SzHIuVkudqHvMvqd7KHwBw$"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uclaisap.org/bquiptool/index.html"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mailto:BHQA@sonoma-county.org"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elissa.struzzo@sonoma-county.org" TargetMode="External"/><Relationship Id="rId7" Type="http://schemas.openxmlformats.org/officeDocument/2006/relationships/hyperlink" Target="mailto:Cammie.Noah@Sonoma-county.org"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hyperlink" Target="mailto:Will.Gayowski@sonoma-county.org" TargetMode="External"/><Relationship Id="rId5" Type="http://schemas.openxmlformats.org/officeDocument/2006/relationships/hyperlink" Target="mailto:Christina.Marlow@sonoma-county.org" TargetMode="External"/><Relationship Id="rId4" Type="http://schemas.openxmlformats.org/officeDocument/2006/relationships/hyperlink" Target="mailto:truzzo@sonoma-county.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4914130"/>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Sonoma County </a:t>
            </a: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Behavioral Health</a:t>
            </a: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 </a:t>
            </a: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SUD Cal AIM – Problem List</a:t>
            </a:r>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sz="3100" b="1" dirty="0">
                <a:solidFill>
                  <a:srgbClr val="175554"/>
                </a:solidFill>
                <a:effectLst>
                  <a:outerShdw blurRad="38100" dist="38100" dir="2700000" algn="tl">
                    <a:srgbClr val="000000">
                      <a:alpha val="43137"/>
                    </a:srgbClr>
                  </a:outerShdw>
                </a:effectLst>
              </a:rPr>
              <a:t>September 14</a:t>
            </a:r>
            <a:r>
              <a:rPr lang="en-US" sz="3100" b="1" baseline="30000" dirty="0">
                <a:solidFill>
                  <a:srgbClr val="175554"/>
                </a:solidFill>
                <a:effectLst>
                  <a:outerShdw blurRad="38100" dist="38100" dir="2700000" algn="tl">
                    <a:srgbClr val="000000">
                      <a:alpha val="43137"/>
                    </a:srgbClr>
                  </a:outerShdw>
                </a:effectLst>
              </a:rPr>
              <a:t>th</a:t>
            </a:r>
            <a:r>
              <a:rPr lang="en-US" sz="3100" b="1" dirty="0">
                <a:solidFill>
                  <a:srgbClr val="175554"/>
                </a:solidFill>
                <a:effectLst>
                  <a:outerShdw blurRad="38100" dist="38100" dir="2700000" algn="tl">
                    <a:srgbClr val="000000">
                      <a:alpha val="43137"/>
                    </a:srgbClr>
                  </a:outerShdw>
                </a:effectLst>
              </a:rPr>
              <a:t>, 2022</a:t>
            </a:r>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2721150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Who Gives Input?</a:t>
            </a:r>
          </a:p>
        </p:txBody>
      </p:sp>
      <p:sp>
        <p:nvSpPr>
          <p:cNvPr id="3" name="Subtitle 2"/>
          <p:cNvSpPr>
            <a:spLocks noGrp="1"/>
          </p:cNvSpPr>
          <p:nvPr>
            <p:ph type="subTitle" idx="1"/>
          </p:nvPr>
        </p:nvSpPr>
        <p:spPr>
          <a:xfrm>
            <a:off x="363416" y="1179871"/>
            <a:ext cx="11547230" cy="5191432"/>
          </a:xfrm>
        </p:spPr>
        <p:txBody>
          <a:bodyPr>
            <a:normAutofit/>
          </a:bodyPr>
          <a:lstStyle/>
          <a:p>
            <a:pPr marL="800100" lvl="1" indent="-342900" algn="l">
              <a:buFont typeface="Wingdings" panose="05000000000000000000" pitchFamily="2" charset="2"/>
              <a:buChar char="Ø"/>
            </a:pPr>
            <a:r>
              <a:rPr lang="en-US" dirty="0"/>
              <a:t>Based on previous slide pretty much anyone can have input right?</a:t>
            </a:r>
          </a:p>
          <a:p>
            <a:pPr marL="1257300" lvl="2" indent="-342900" algn="l">
              <a:buFont typeface="Wingdings" panose="05000000000000000000" pitchFamily="2" charset="2"/>
              <a:buChar char="q"/>
            </a:pPr>
            <a:r>
              <a:rPr lang="en-US" dirty="0"/>
              <a:t>Licensed practitioners of the healing arts acting within scope of practice</a:t>
            </a:r>
          </a:p>
          <a:p>
            <a:pPr marL="1257300" lvl="2" indent="-342900" algn="l">
              <a:buFont typeface="Wingdings" panose="05000000000000000000" pitchFamily="2" charset="2"/>
              <a:buChar char="q"/>
            </a:pPr>
            <a:r>
              <a:rPr lang="en-US" dirty="0"/>
              <a:t>Peers utilizing appropriate “Z codes”</a:t>
            </a:r>
          </a:p>
          <a:p>
            <a:pPr marL="1257300" lvl="2" indent="-342900" algn="l">
              <a:buFont typeface="Wingdings" panose="05000000000000000000" pitchFamily="2" charset="2"/>
              <a:buChar char="q"/>
            </a:pPr>
            <a:r>
              <a:rPr lang="en-US" dirty="0"/>
              <a:t>Beneficiaries and their support persons</a:t>
            </a:r>
          </a:p>
          <a:p>
            <a:pPr marL="1257300" lvl="2" indent="-342900" algn="l">
              <a:buFont typeface="Wingdings" panose="05000000000000000000" pitchFamily="2" charset="2"/>
              <a:buChar char="q"/>
            </a:pPr>
            <a:r>
              <a:rPr lang="en-US" dirty="0"/>
              <a:t>BUT LPHA Licensed Professional Clinical Counselor (LPCC) still to be determined for signing off on SUD diagnoses.  Title 22 is not updated with LPCC and is in conflict with SPA noted below</a:t>
            </a:r>
          </a:p>
          <a:p>
            <a:pPr marL="0" marR="0">
              <a:spcBef>
                <a:spcPts val="0"/>
              </a:spcBef>
              <a:spcAft>
                <a:spcPts val="0"/>
              </a:spcAft>
            </a:pPr>
            <a:endParaRPr lang="en-US" sz="1800" dirty="0">
              <a:latin typeface="Calibri" panose="020F0502020204030204" pitchFamily="34" charset="0"/>
              <a:ea typeface="Calibri" panose="020F0502020204030204" pitchFamily="34" charset="0"/>
            </a:endParaRPr>
          </a:p>
          <a:p>
            <a:pPr marL="0" marR="0">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Here is the SPA (state plan amendment) link – sincere apologies for not responding to your previous message! </a:t>
            </a:r>
            <a:r>
              <a:rPr lang="en-US" sz="1800" u="sng" dirty="0">
                <a:solidFill>
                  <a:srgbClr val="0563C1"/>
                </a:solidFill>
                <a:effectLst/>
                <a:latin typeface="Calibri" panose="020F0502020204030204" pitchFamily="34" charset="0"/>
                <a:ea typeface="Calibri" panose="020F0502020204030204" pitchFamily="34" charset="0"/>
                <a:hlinkClick r:id="rId3"/>
              </a:rPr>
              <a:t>https://www.dhcs.ca.gov/Documents/CA-20-0006-A-Approval-Package.pdf</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See the definition of LPHA on p. 11 of the PDF (labeled in the document as page 6, Supplement 3 to Attachment 3.1-A). </a:t>
            </a:r>
          </a:p>
          <a:p>
            <a:pPr algn="l"/>
            <a:endParaRPr lang="en-US"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4"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2550072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Using Your List</a:t>
            </a:r>
          </a:p>
        </p:txBody>
      </p:sp>
      <p:sp>
        <p:nvSpPr>
          <p:cNvPr id="3" name="Subtitle 2"/>
          <p:cNvSpPr>
            <a:spLocks noGrp="1"/>
          </p:cNvSpPr>
          <p:nvPr>
            <p:ph type="subTitle" idx="1"/>
          </p:nvPr>
        </p:nvSpPr>
        <p:spPr>
          <a:xfrm>
            <a:off x="363416" y="1179871"/>
            <a:ext cx="11547230" cy="5191432"/>
          </a:xfrm>
        </p:spPr>
        <p:txBody>
          <a:bodyPr>
            <a:normAutofit/>
          </a:bodyPr>
          <a:lstStyle/>
          <a:p>
            <a:pPr marL="800100" lvl="1" indent="-342900" algn="l">
              <a:buFont typeface="Wingdings" panose="05000000000000000000" pitchFamily="2" charset="2"/>
              <a:buChar char="Ø"/>
            </a:pPr>
            <a:r>
              <a:rPr lang="en-US" dirty="0"/>
              <a:t>While you have 30 (21+ years) to 60 ( &lt; 21 or homeless) to complete the assessment a provisional diagnostic impression and ICD-10 code must be assigned</a:t>
            </a:r>
          </a:p>
          <a:p>
            <a:pPr marL="1257300" lvl="2" indent="-342900" algn="l">
              <a:buFont typeface="Wingdings" panose="05000000000000000000" pitchFamily="2" charset="2"/>
              <a:buChar char="q"/>
            </a:pPr>
            <a:r>
              <a:rPr lang="en-US" dirty="0"/>
              <a:t>“other specified” ICD-10 codes (LPHA)</a:t>
            </a:r>
          </a:p>
          <a:p>
            <a:pPr marL="1257300" lvl="2" indent="-342900" algn="l">
              <a:buFont typeface="Wingdings" panose="05000000000000000000" pitchFamily="2" charset="2"/>
              <a:buChar char="q"/>
            </a:pPr>
            <a:r>
              <a:rPr lang="en-US" dirty="0"/>
              <a:t>“unspecified” ICD-10 codes (LPHA)</a:t>
            </a:r>
          </a:p>
          <a:p>
            <a:pPr marL="1257300" lvl="2" indent="-342900" algn="l">
              <a:buFont typeface="Wingdings" panose="05000000000000000000" pitchFamily="2" charset="2"/>
              <a:buChar char="q"/>
            </a:pPr>
            <a:r>
              <a:rPr lang="en-US" dirty="0"/>
              <a:t>“encounter for observation for other suspected diseases and conditions ruled out (LPHA)</a:t>
            </a:r>
          </a:p>
          <a:p>
            <a:pPr marL="1257300" lvl="2" indent="-342900" algn="l">
              <a:buFont typeface="Wingdings" panose="05000000000000000000" pitchFamily="2" charset="2"/>
              <a:buChar char="q"/>
            </a:pPr>
            <a:r>
              <a:rPr lang="en-US" dirty="0"/>
              <a:t>“Z codes” Z55-Z65 for LPHA and Non LPHA (good for peer providers)</a:t>
            </a:r>
          </a:p>
          <a:p>
            <a:pPr marL="1714500" lvl="3" indent="-342900" algn="l">
              <a:buFont typeface="Wingdings" panose="05000000000000000000" pitchFamily="2" charset="2"/>
              <a:buChar char="§"/>
            </a:pPr>
            <a:r>
              <a:rPr lang="en-US" dirty="0"/>
              <a:t>Z63.0 Problems in relationship with spouse or partner</a:t>
            </a:r>
          </a:p>
          <a:p>
            <a:pPr marL="1714500" lvl="3" indent="-342900" algn="l">
              <a:buFont typeface="Wingdings" panose="05000000000000000000" pitchFamily="2" charset="2"/>
              <a:buChar char="§"/>
            </a:pPr>
            <a:r>
              <a:rPr lang="en-US" dirty="0"/>
              <a:t>Z59.0 Homelessness (.01 sheltered, .02 unsheltered)</a:t>
            </a:r>
          </a:p>
          <a:p>
            <a:pPr marL="1714500" lvl="3" indent="-342900" algn="l">
              <a:buFont typeface="Wingdings" panose="05000000000000000000" pitchFamily="2" charset="2"/>
              <a:buChar char="§"/>
            </a:pPr>
            <a:r>
              <a:rPr lang="en-US" dirty="0"/>
              <a:t>Z56.0 Unemployment, unspecified</a:t>
            </a:r>
          </a:p>
          <a:p>
            <a:pPr marL="800100" marR="0" lvl="1" indent="-342900" algn="l" defTabSz="914400" rtl="0" eaLnBrk="1" fontAlgn="auto" latinLnBrk="0" hangingPunct="1">
              <a:lnSpc>
                <a:spcPct val="90000"/>
              </a:lnSpc>
              <a:spcBef>
                <a:spcPts val="500"/>
              </a:spcBef>
              <a:spcAft>
                <a:spcPts val="0"/>
              </a:spcAft>
              <a:buClrTx/>
              <a:buSzTx/>
              <a:buFont typeface="Wingdings" panose="05000000000000000000" pitchFamily="2" charset="2"/>
              <a:buChar char="Ø"/>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Update problem list as soon as a full assessment and diagnosis are completed</a:t>
            </a:r>
          </a:p>
          <a:p>
            <a:pPr marL="800100" marR="0" lvl="1" indent="-342900" algn="l" defTabSz="914400" rtl="0" eaLnBrk="1" fontAlgn="auto" latinLnBrk="0" hangingPunct="1">
              <a:lnSpc>
                <a:spcPct val="90000"/>
              </a:lnSpc>
              <a:spcBef>
                <a:spcPts val="500"/>
              </a:spcBef>
              <a:spcAft>
                <a:spcPts val="0"/>
              </a:spcAft>
              <a:buClrTx/>
              <a:buSzTx/>
              <a:buFont typeface="Wingdings" panose="05000000000000000000" pitchFamily="2" charset="2"/>
              <a:buChar char="Ø"/>
              <a:tabLst/>
              <a:defRPr/>
            </a:pPr>
            <a:r>
              <a:rPr lang="en-US" dirty="0">
                <a:solidFill>
                  <a:prstClr val="black"/>
                </a:solidFill>
                <a:latin typeface="Calibri" panose="020F0502020204030204"/>
              </a:rPr>
              <a:t>A provisional screening is fine for Level of Care during the assessment window, BUT a full ASAM must be completed during this window and still drives the LOC.</a:t>
            </a:r>
          </a:p>
          <a:p>
            <a:pPr marL="800100" marR="0" lvl="1" indent="-342900" algn="l" defTabSz="914400" rtl="0" eaLnBrk="1" fontAlgn="auto" latinLnBrk="0" hangingPunct="1">
              <a:lnSpc>
                <a:spcPct val="90000"/>
              </a:lnSpc>
              <a:spcBef>
                <a:spcPts val="500"/>
              </a:spcBef>
              <a:spcAft>
                <a:spcPts val="0"/>
              </a:spcAft>
              <a:buClrTx/>
              <a:buSzTx/>
              <a:buFont typeface="Wingdings" panose="05000000000000000000" pitchFamily="2" charset="2"/>
              <a:buChar char="Ø"/>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Update as soon as reasonably possible when changes to problem list, but a general guideline to fall within would be in alignment with progress notes and the 3 day standard</a:t>
            </a:r>
          </a:p>
          <a:p>
            <a:pPr marL="800100" marR="0" lvl="1" indent="-342900" algn="l" defTabSz="914400" rtl="0" eaLnBrk="1" fontAlgn="auto" latinLnBrk="0" hangingPunct="1">
              <a:lnSpc>
                <a:spcPct val="90000"/>
              </a:lnSpc>
              <a:spcBef>
                <a:spcPts val="500"/>
              </a:spcBef>
              <a:spcAft>
                <a:spcPts val="0"/>
              </a:spcAft>
              <a:buClrTx/>
              <a:buSzTx/>
              <a:buFont typeface="Wingdings" panose="05000000000000000000" pitchFamily="2" charset="2"/>
              <a:buChar char="Ø"/>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Utilization with Client in real time is the ideal, but not always possible.  Examples!</a:t>
            </a:r>
          </a:p>
          <a:p>
            <a:pPr lvl="2" algn="l"/>
            <a:endParaRPr lang="en-US" dirty="0"/>
          </a:p>
          <a:p>
            <a:pPr marL="800100" lvl="1" indent="-342900" algn="l">
              <a:buFont typeface="Wingdings" panose="05000000000000000000" pitchFamily="2" charset="2"/>
              <a:buChar char="Ø"/>
            </a:pPr>
            <a:endParaRPr lang="en-US" dirty="0"/>
          </a:p>
          <a:p>
            <a:pPr marL="800100" lvl="1" indent="-342900" algn="l">
              <a:buFont typeface="Wingdings" panose="05000000000000000000" pitchFamily="2" charset="2"/>
              <a:buChar char="Ø"/>
            </a:pPr>
            <a:endParaRPr lang="en-US" dirty="0"/>
          </a:p>
          <a:p>
            <a:pPr algn="l"/>
            <a:endParaRPr lang="en-US"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3628915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1477108"/>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The Brief Questionnaire for Initial Placement: </a:t>
            </a:r>
            <a:r>
              <a:rPr lang="en-US" b="1" dirty="0" err="1">
                <a:solidFill>
                  <a:srgbClr val="175554"/>
                </a:solidFill>
                <a:effectLst>
                  <a:outerShdw blurRad="38100" dist="38100" dir="2700000" algn="tl">
                    <a:srgbClr val="000000">
                      <a:alpha val="43137"/>
                    </a:srgbClr>
                  </a:outerShdw>
                </a:effectLst>
              </a:rPr>
              <a:t>BQuIP</a:t>
            </a:r>
            <a:endParaRPr lang="en-US" b="1" dirty="0">
              <a:solidFill>
                <a:srgbClr val="175554"/>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63416" y="1179871"/>
            <a:ext cx="11547230" cy="5191432"/>
          </a:xfrm>
        </p:spPr>
        <p:txBody>
          <a:bodyPr>
            <a:normAutofit/>
          </a:bodyPr>
          <a:lstStyle/>
          <a:p>
            <a:pPr lvl="2" algn="l"/>
            <a:endParaRPr lang="en-US" dirty="0"/>
          </a:p>
          <a:p>
            <a:pPr marL="800100" lvl="1" indent="-342900" algn="l">
              <a:buFont typeface="Wingdings" panose="05000000000000000000" pitchFamily="2" charset="2"/>
              <a:buChar char="Ø"/>
            </a:pPr>
            <a:endParaRPr lang="en-US" dirty="0"/>
          </a:p>
          <a:p>
            <a:pPr marL="342900" indent="-342900" algn="l">
              <a:buFont typeface="Wingdings" panose="05000000000000000000" pitchFamily="2" charset="2"/>
              <a:buChar char="Ø"/>
            </a:pPr>
            <a:r>
              <a:rPr lang="en-US" sz="2000" dirty="0"/>
              <a:t>DHS is reviewing </a:t>
            </a:r>
            <a:r>
              <a:rPr lang="en-US" sz="2000" dirty="0" err="1"/>
              <a:t>BQuIP</a:t>
            </a:r>
            <a:r>
              <a:rPr lang="en-US" sz="2000" dirty="0"/>
              <a:t> to screen for LOC in our system of care</a:t>
            </a:r>
          </a:p>
          <a:p>
            <a:pPr marL="342900" indent="-342900" algn="l">
              <a:buFont typeface="Wingdings" panose="05000000000000000000" pitchFamily="2" charset="2"/>
              <a:buChar char="Ø"/>
            </a:pPr>
            <a:r>
              <a:rPr lang="en-US" sz="2000" dirty="0"/>
              <a:t>UCLA developed and piloted (in Beta version – may be some changes)</a:t>
            </a:r>
          </a:p>
          <a:p>
            <a:pPr marL="342900" indent="-342900" algn="l">
              <a:buFont typeface="Wingdings" panose="05000000000000000000" pitchFamily="2" charset="2"/>
              <a:buChar char="Ø"/>
            </a:pPr>
            <a:r>
              <a:rPr lang="en-US" sz="2000" dirty="0"/>
              <a:t>DHCS approved to use for non-clinical staff who have completed </a:t>
            </a:r>
            <a:r>
              <a:rPr lang="en-US" sz="2000" dirty="0" err="1"/>
              <a:t>BQuIP</a:t>
            </a:r>
            <a:r>
              <a:rPr lang="en-US" sz="2000" dirty="0"/>
              <a:t> training</a:t>
            </a:r>
          </a:p>
          <a:p>
            <a:pPr marL="342900" indent="-342900" algn="l">
              <a:buFont typeface="Wingdings" panose="05000000000000000000" pitchFamily="2" charset="2"/>
              <a:buChar char="Ø"/>
            </a:pPr>
            <a:r>
              <a:rPr lang="en-US" sz="2000" dirty="0"/>
              <a:t>Objective is to get LOC recommendation right (matches full ASAM) &gt; 80%</a:t>
            </a:r>
          </a:p>
          <a:p>
            <a:pPr marL="342900" indent="-342900" algn="l">
              <a:buFont typeface="Wingdings" panose="05000000000000000000" pitchFamily="2" charset="2"/>
              <a:buChar char="Ø"/>
            </a:pPr>
            <a:r>
              <a:rPr lang="en-US" sz="2000" dirty="0"/>
              <a:t>Screens for key risk categories:  withdrawal, medical, mental, readiness for change, relapse, environment</a:t>
            </a:r>
          </a:p>
          <a:p>
            <a:pPr marL="342900" indent="-342900" algn="l">
              <a:buFont typeface="Wingdings" panose="05000000000000000000" pitchFamily="2" charset="2"/>
              <a:buChar char="Ø"/>
            </a:pPr>
            <a:r>
              <a:rPr lang="en-US" sz="2000" dirty="0"/>
              <a:t>Generates recommendations for critical issues, withdrawal management, additional services, and LOC recommendation</a:t>
            </a:r>
          </a:p>
          <a:p>
            <a:pPr marL="342900" indent="-342900" algn="l">
              <a:buFont typeface="Wingdings" panose="05000000000000000000" pitchFamily="2" charset="2"/>
              <a:buChar char="Ø"/>
            </a:pPr>
            <a:r>
              <a:rPr lang="en-US" sz="2000" dirty="0"/>
              <a:t>Takes about 10 minutes to complete but varies based on client presentation</a:t>
            </a:r>
          </a:p>
          <a:p>
            <a:pPr marL="342900" indent="-342900" algn="l">
              <a:buFont typeface="Wingdings" panose="05000000000000000000" pitchFamily="2" charset="2"/>
              <a:buChar char="Ø"/>
            </a:pPr>
            <a:r>
              <a:rPr lang="en-US" sz="1600" dirty="0">
                <a:hlinkClick r:id="rId3"/>
              </a:rPr>
              <a:t>The Brief Questionnaire for Initial Placement (uclaisap.org)</a:t>
            </a:r>
            <a:br>
              <a:rPr lang="en-US" sz="2000" dirty="0"/>
            </a:br>
            <a:endParaRPr lang="en-US" sz="2000" dirty="0"/>
          </a:p>
          <a:p>
            <a:pPr marL="342900" indent="-342900" algn="l">
              <a:buFont typeface="Wingdings" panose="05000000000000000000" pitchFamily="2" charset="2"/>
              <a:buChar char="Ø"/>
            </a:pPr>
            <a:endParaRPr lang="en-US" sz="2000"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4"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1644403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Wrap Up</a:t>
            </a:r>
          </a:p>
        </p:txBody>
      </p:sp>
      <p:sp>
        <p:nvSpPr>
          <p:cNvPr id="3" name="Subtitle 2"/>
          <p:cNvSpPr>
            <a:spLocks noGrp="1"/>
          </p:cNvSpPr>
          <p:nvPr>
            <p:ph type="subTitle" idx="1"/>
          </p:nvPr>
        </p:nvSpPr>
        <p:spPr>
          <a:xfrm>
            <a:off x="522850" y="1179871"/>
            <a:ext cx="11141612" cy="5407942"/>
          </a:xfrm>
        </p:spPr>
        <p:txBody>
          <a:bodyPr>
            <a:normAutofit lnSpcReduction="10000"/>
          </a:bodyPr>
          <a:lstStyle/>
          <a:p>
            <a:pPr algn="l"/>
            <a:endParaRPr lang="en-US" sz="200" dirty="0"/>
          </a:p>
          <a:p>
            <a:r>
              <a:rPr lang="en-US" sz="5400" dirty="0"/>
              <a:t>Your concerns?</a:t>
            </a:r>
          </a:p>
          <a:p>
            <a:r>
              <a:rPr lang="en-US" sz="5400" dirty="0"/>
              <a:t>Your questions?</a:t>
            </a:r>
          </a:p>
          <a:p>
            <a:pPr algn="l"/>
            <a:endParaRPr lang="en-US" sz="3200" dirty="0"/>
          </a:p>
          <a:p>
            <a:pPr algn="l"/>
            <a:r>
              <a:rPr lang="en-US" sz="3200" dirty="0"/>
              <a:t>We will document your questions, concerns and send out a response, in writing, addressing each question </a:t>
            </a:r>
          </a:p>
          <a:p>
            <a:pPr marL="457200" indent="-457200" algn="l">
              <a:buFont typeface="Wingdings" panose="05000000000000000000" pitchFamily="2" charset="2"/>
              <a:buChar char="Ø"/>
            </a:pPr>
            <a:r>
              <a:rPr lang="en-US" sz="3200" dirty="0"/>
              <a:t>Rather than answering here – we want to be sure we consult with DHCS and DHS-BHD SUD Section staff, QA and Compliance, as needed.  </a:t>
            </a:r>
            <a:r>
              <a:rPr lang="en-US" sz="3200" dirty="0">
                <a:hlinkClick r:id="rId3"/>
              </a:rPr>
              <a:t>BHQA@sonoma-county.org</a:t>
            </a:r>
            <a:endParaRPr lang="en-US" sz="3200" dirty="0"/>
          </a:p>
          <a:p>
            <a:pPr marL="457200" indent="-457200" algn="l">
              <a:buFont typeface="Wingdings" panose="05000000000000000000" pitchFamily="2" charset="2"/>
              <a:buChar char="Ø"/>
            </a:pPr>
            <a:endParaRPr lang="en-US" sz="2200" dirty="0"/>
          </a:p>
          <a:p>
            <a:r>
              <a:rPr lang="en-US" dirty="0"/>
              <a:t> </a:t>
            </a:r>
          </a:p>
          <a:p>
            <a:pPr algn="l"/>
            <a:endParaRPr lang="en-US"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4"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1119008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County Contacts</a:t>
            </a:r>
          </a:p>
        </p:txBody>
      </p:sp>
      <p:sp>
        <p:nvSpPr>
          <p:cNvPr id="3" name="Subtitle 2"/>
          <p:cNvSpPr>
            <a:spLocks noGrp="1"/>
          </p:cNvSpPr>
          <p:nvPr>
            <p:ph type="subTitle" idx="1"/>
          </p:nvPr>
        </p:nvSpPr>
        <p:spPr>
          <a:xfrm>
            <a:off x="522850" y="1179871"/>
            <a:ext cx="11141612" cy="5699370"/>
          </a:xfrm>
        </p:spPr>
        <p:txBody>
          <a:bodyPr>
            <a:normAutofit fontScale="25000" lnSpcReduction="20000"/>
          </a:bodyPr>
          <a:lstStyle/>
          <a:p>
            <a:pPr algn="l"/>
            <a:endParaRPr lang="en-US" sz="200" dirty="0"/>
          </a:p>
          <a:p>
            <a:r>
              <a:rPr lang="en-US" sz="8000" dirty="0"/>
              <a:t>Melissa Struzzo, SUD section manager</a:t>
            </a:r>
          </a:p>
          <a:p>
            <a:r>
              <a:rPr lang="es-ES" sz="8000" dirty="0"/>
              <a:t>Office: 707.565.4975</a:t>
            </a:r>
            <a:br>
              <a:rPr lang="es-ES" sz="8000" dirty="0"/>
            </a:br>
            <a:r>
              <a:rPr lang="en-US" sz="8000" dirty="0"/>
              <a:t> </a:t>
            </a:r>
            <a:r>
              <a:rPr lang="en-US" sz="8000" u="sng" dirty="0">
                <a:hlinkClick r:id="rId3"/>
              </a:rPr>
              <a:t>Melissa.</a:t>
            </a:r>
            <a:r>
              <a:rPr lang="en-US" sz="8000" u="sng" dirty="0">
                <a:hlinkClick r:id="rId4"/>
              </a:rPr>
              <a:t>Struzzo@sonoma-county.org</a:t>
            </a:r>
            <a:endParaRPr lang="en-US" sz="8000" dirty="0"/>
          </a:p>
          <a:p>
            <a:endParaRPr lang="en-US" sz="8000" dirty="0"/>
          </a:p>
          <a:p>
            <a:r>
              <a:rPr lang="en-US" sz="8000" dirty="0"/>
              <a:t>Chris Marlow, </a:t>
            </a:r>
            <a:r>
              <a:rPr lang="en-US" sz="8000" dirty="0" err="1"/>
              <a:t>QAPI</a:t>
            </a:r>
            <a:r>
              <a:rPr lang="en-US" sz="8000" dirty="0"/>
              <a:t> section manager</a:t>
            </a:r>
          </a:p>
          <a:p>
            <a:r>
              <a:rPr lang="en-US" sz="8000" dirty="0"/>
              <a:t>Cell: 707.490.4160</a:t>
            </a:r>
          </a:p>
          <a:p>
            <a:r>
              <a:rPr lang="en-US" sz="8000" u="sng" dirty="0">
                <a:hlinkClick r:id="rId5"/>
              </a:rPr>
              <a:t>Christina.Marlow@sonoma-county.org</a:t>
            </a:r>
            <a:endParaRPr lang="en-US" sz="8000" u="sng" dirty="0"/>
          </a:p>
          <a:p>
            <a:endParaRPr lang="en-US" sz="8000" u="sng" dirty="0"/>
          </a:p>
          <a:p>
            <a:r>
              <a:rPr lang="en-US" sz="8000" dirty="0"/>
              <a:t>Will Gayowski, SUD QA manger</a:t>
            </a:r>
          </a:p>
          <a:p>
            <a:r>
              <a:rPr lang="en-US" sz="8000" dirty="0"/>
              <a:t>Cell: 707.321.9876 </a:t>
            </a:r>
          </a:p>
          <a:p>
            <a:r>
              <a:rPr lang="en-US" sz="8000" dirty="0">
                <a:hlinkClick r:id="rId6"/>
              </a:rPr>
              <a:t>Will.Gayowski@sonoma-county.org</a:t>
            </a:r>
            <a:endParaRPr lang="en-US" sz="8000" dirty="0"/>
          </a:p>
          <a:p>
            <a:endParaRPr lang="en-US" sz="8000" dirty="0"/>
          </a:p>
          <a:p>
            <a:r>
              <a:rPr lang="en-US" sz="8000" dirty="0"/>
              <a:t>Cammie Noah, SUD QA manager</a:t>
            </a:r>
          </a:p>
          <a:p>
            <a:r>
              <a:rPr lang="en-US" sz="8000" dirty="0"/>
              <a:t>Office: 707-565.7472</a:t>
            </a:r>
          </a:p>
          <a:p>
            <a:r>
              <a:rPr lang="en-US" sz="8000" dirty="0">
                <a:hlinkClick r:id="rId7"/>
              </a:rPr>
              <a:t>Cammie.Noah@Sonoma-county.org</a:t>
            </a:r>
            <a:endParaRPr lang="en-US" sz="8000" dirty="0"/>
          </a:p>
          <a:p>
            <a:endParaRPr lang="en-US" dirty="0"/>
          </a:p>
          <a:p>
            <a:endParaRPr lang="en-US" dirty="0"/>
          </a:p>
          <a:p>
            <a:endParaRPr lang="en-US" sz="2200" dirty="0"/>
          </a:p>
          <a:p>
            <a:r>
              <a:rPr lang="en-US" dirty="0"/>
              <a:t> </a:t>
            </a:r>
          </a:p>
          <a:p>
            <a:pPr algn="l"/>
            <a:endParaRPr lang="en-US"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8"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1324573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What is it?</a:t>
            </a:r>
          </a:p>
        </p:txBody>
      </p:sp>
      <p:sp>
        <p:nvSpPr>
          <p:cNvPr id="3" name="Subtitle 2"/>
          <p:cNvSpPr>
            <a:spLocks noGrp="1"/>
          </p:cNvSpPr>
          <p:nvPr>
            <p:ph type="subTitle" idx="1"/>
          </p:nvPr>
        </p:nvSpPr>
        <p:spPr>
          <a:xfrm>
            <a:off x="522850" y="1396381"/>
            <a:ext cx="11547230" cy="5191432"/>
          </a:xfrm>
        </p:spPr>
        <p:txBody>
          <a:bodyPr>
            <a:normAutofit/>
          </a:bodyPr>
          <a:lstStyle/>
          <a:p>
            <a:pPr marL="342900" indent="-342900" algn="l">
              <a:buFont typeface="Wingdings" panose="05000000000000000000" pitchFamily="2" charset="2"/>
              <a:buChar char="Ø"/>
            </a:pPr>
            <a:r>
              <a:rPr lang="en-US" sz="2000" dirty="0"/>
              <a:t>A list of symptoms, conditions, diagnoses, and/or risk factors </a:t>
            </a:r>
          </a:p>
          <a:p>
            <a:pPr marL="342900" indent="-342900" algn="l">
              <a:buFont typeface="Wingdings" panose="05000000000000000000" pitchFamily="2" charset="2"/>
              <a:buChar char="Ø"/>
            </a:pPr>
            <a:r>
              <a:rPr lang="en-US" sz="2000" dirty="0"/>
              <a:t>Identified through assessment, psychiatric diagnostic evaluation, crisis encounters, or other types of service encounters</a:t>
            </a:r>
            <a:endParaRPr lang="en-US" dirty="0"/>
          </a:p>
          <a:p>
            <a:pPr marL="342900" indent="-342900" algn="l">
              <a:buFont typeface="Wingdings" panose="05000000000000000000" pitchFamily="2" charset="2"/>
              <a:buChar char="Ø"/>
            </a:pPr>
            <a:r>
              <a:rPr lang="en-US" sz="2000" dirty="0"/>
              <a:t>The problem list shall include, but is not limited to, the following: </a:t>
            </a:r>
          </a:p>
          <a:p>
            <a:pPr marL="800100" lvl="1" indent="-342900" algn="l">
              <a:buFont typeface="Wingdings" panose="05000000000000000000" pitchFamily="2" charset="2"/>
              <a:buChar char="q"/>
            </a:pPr>
            <a:r>
              <a:rPr lang="en-US" dirty="0"/>
              <a:t>Diagnoses identified by a provider acting within their scope of practice, if any.</a:t>
            </a:r>
          </a:p>
          <a:p>
            <a:pPr marL="800100" lvl="1" indent="-342900" algn="l">
              <a:buFont typeface="Wingdings" panose="05000000000000000000" pitchFamily="2" charset="2"/>
              <a:buChar char="q"/>
            </a:pPr>
            <a:r>
              <a:rPr lang="en-US" dirty="0"/>
              <a:t>Diagnosis-specific specifiers from the current DSM shall be included with the diagnosis, when applicable</a:t>
            </a:r>
          </a:p>
          <a:p>
            <a:pPr marL="800100" lvl="1" indent="-342900" algn="l">
              <a:buFont typeface="Wingdings" panose="05000000000000000000" pitchFamily="2" charset="2"/>
              <a:buChar char="q"/>
            </a:pPr>
            <a:r>
              <a:rPr lang="en-US" dirty="0"/>
              <a:t>Problems identified by a provider acting within their scope of practice, if any</a:t>
            </a:r>
          </a:p>
          <a:p>
            <a:pPr marL="800100" lvl="1" indent="-342900" algn="l">
              <a:buFont typeface="Wingdings" panose="05000000000000000000" pitchFamily="2" charset="2"/>
              <a:buChar char="q"/>
            </a:pPr>
            <a:r>
              <a:rPr lang="en-US" dirty="0"/>
              <a:t>Problems or illnesses identified by the beneficiary and/or significant support person, if any</a:t>
            </a:r>
          </a:p>
          <a:p>
            <a:pPr marL="800100" lvl="1" indent="-342900" algn="l">
              <a:buFont typeface="Wingdings" panose="05000000000000000000" pitchFamily="2" charset="2"/>
              <a:buChar char="q"/>
            </a:pPr>
            <a:r>
              <a:rPr lang="en-US" dirty="0"/>
              <a:t>The name and title of the provider that identified, added, or removed the problem, and the date the problem was identified, added, or removed</a:t>
            </a:r>
          </a:p>
          <a:p>
            <a:pPr marL="800100" lvl="1" indent="-342900" algn="l">
              <a:buFont typeface="Wingdings" panose="05000000000000000000" pitchFamily="2" charset="2"/>
              <a:buChar char="q"/>
            </a:pPr>
            <a:r>
              <a:rPr lang="en-US" dirty="0"/>
              <a:t>Problem list and progress note requirements shall support medical necessity</a:t>
            </a:r>
          </a:p>
          <a:p>
            <a:pPr marL="800100" lvl="1" indent="-342900" algn="l">
              <a:buFont typeface="Wingdings" panose="05000000000000000000" pitchFamily="2" charset="2"/>
              <a:buChar char="q"/>
            </a:pPr>
            <a:r>
              <a:rPr lang="en-US" dirty="0"/>
              <a:t>Can add more elements such as client and counselor initials (CP DAAC – Client Engagement)</a:t>
            </a:r>
          </a:p>
          <a:p>
            <a:pPr marL="800100" lvl="1" indent="-342900" algn="l">
              <a:buFont typeface="Wingdings" panose="05000000000000000000" pitchFamily="2" charset="2"/>
              <a:buChar char="q"/>
            </a:pPr>
            <a:r>
              <a:rPr lang="en-US" dirty="0"/>
              <a:t>Discussion:  What do you think should be added or may be helpful to include on a list?  </a:t>
            </a:r>
          </a:p>
          <a:p>
            <a:pPr marL="342900" indent="-342900" algn="l">
              <a:buFont typeface="Wingdings" panose="05000000000000000000" pitchFamily="2" charset="2"/>
              <a:buChar char="Ø"/>
            </a:pPr>
            <a:endParaRPr lang="en-US" dirty="0"/>
          </a:p>
          <a:p>
            <a:pPr marL="800100" lvl="1" indent="-342900" algn="l">
              <a:buFont typeface="Wingdings" panose="05000000000000000000" pitchFamily="2" charset="2"/>
              <a:buChar char="q"/>
            </a:pPr>
            <a:endParaRPr lang="en-US" dirty="0"/>
          </a:p>
          <a:p>
            <a:pPr lvl="1" algn="l"/>
            <a:endParaRPr lang="en-US" dirty="0"/>
          </a:p>
          <a:p>
            <a:pPr algn="l"/>
            <a:endParaRPr lang="en-US"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934573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Cal MHSA Example</a:t>
            </a:r>
          </a:p>
        </p:txBody>
      </p:sp>
      <p:sp>
        <p:nvSpPr>
          <p:cNvPr id="3" name="Subtitle 2"/>
          <p:cNvSpPr>
            <a:spLocks noGrp="1"/>
          </p:cNvSpPr>
          <p:nvPr>
            <p:ph type="subTitle" idx="1"/>
          </p:nvPr>
        </p:nvSpPr>
        <p:spPr>
          <a:xfrm>
            <a:off x="522850" y="1396381"/>
            <a:ext cx="11547230" cy="5191432"/>
          </a:xfrm>
        </p:spPr>
        <p:txBody>
          <a:bodyPr>
            <a:normAutofit/>
          </a:bodyPr>
          <a:lstStyle/>
          <a:p>
            <a:pPr marL="342900" indent="-342900" algn="l">
              <a:buFont typeface="Wingdings" panose="05000000000000000000" pitchFamily="2" charset="2"/>
              <a:buChar char="Ø"/>
            </a:pPr>
            <a:endParaRPr lang="en-US" dirty="0"/>
          </a:p>
          <a:p>
            <a:pPr marL="800100" lvl="1" indent="-342900" algn="l">
              <a:buFont typeface="Wingdings" panose="05000000000000000000" pitchFamily="2" charset="2"/>
              <a:buChar char="q"/>
            </a:pPr>
            <a:endParaRPr lang="en-US" dirty="0"/>
          </a:p>
          <a:p>
            <a:pPr lvl="1" algn="l"/>
            <a:endParaRPr lang="en-US" dirty="0"/>
          </a:p>
          <a:p>
            <a:pPr algn="l"/>
            <a:endParaRPr lang="en-US"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pic>
        <p:nvPicPr>
          <p:cNvPr id="8" name="Picture 7">
            <a:extLst>
              <a:ext uri="{FF2B5EF4-FFF2-40B4-BE49-F238E27FC236}">
                <a16:creationId xmlns:a16="http://schemas.microsoft.com/office/drawing/2014/main" id="{CFEB4C73-038C-43EB-A1B5-01939AE6E589}"/>
              </a:ext>
            </a:extLst>
          </p:cNvPr>
          <p:cNvPicPr>
            <a:picLocks noChangeAspect="1"/>
          </p:cNvPicPr>
          <p:nvPr/>
        </p:nvPicPr>
        <p:blipFill>
          <a:blip r:embed="rId4"/>
          <a:stretch>
            <a:fillRect/>
          </a:stretch>
        </p:blipFill>
        <p:spPr>
          <a:xfrm>
            <a:off x="414528" y="1072896"/>
            <a:ext cx="11167871" cy="5074712"/>
          </a:xfrm>
          <a:prstGeom prst="rect">
            <a:avLst/>
          </a:prstGeom>
        </p:spPr>
      </p:pic>
    </p:spTree>
    <p:extLst>
      <p:ext uri="{BB962C8B-B14F-4D97-AF65-F5344CB8AC3E}">
        <p14:creationId xmlns:p14="http://schemas.microsoft.com/office/powerpoint/2010/main" val="641841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Other Examples</a:t>
            </a:r>
          </a:p>
        </p:txBody>
      </p:sp>
      <p:sp>
        <p:nvSpPr>
          <p:cNvPr id="3" name="Subtitle 2"/>
          <p:cNvSpPr>
            <a:spLocks noGrp="1"/>
          </p:cNvSpPr>
          <p:nvPr>
            <p:ph type="subTitle" idx="1"/>
          </p:nvPr>
        </p:nvSpPr>
        <p:spPr>
          <a:xfrm>
            <a:off x="363416" y="1179871"/>
            <a:ext cx="11547230" cy="5191432"/>
          </a:xfrm>
        </p:spPr>
        <p:txBody>
          <a:bodyPr>
            <a:normAutofit/>
          </a:bodyPr>
          <a:lstStyle/>
          <a:p>
            <a:pPr marL="800100" lvl="1" indent="-342900" algn="l">
              <a:buFont typeface="Wingdings" panose="05000000000000000000" pitchFamily="2" charset="2"/>
              <a:buChar char="Ø"/>
            </a:pPr>
            <a:endParaRPr lang="en-US" dirty="0"/>
          </a:p>
          <a:p>
            <a:pPr marL="800100" lvl="1" indent="-342900" algn="l">
              <a:buFont typeface="Wingdings" panose="05000000000000000000" pitchFamily="2" charset="2"/>
              <a:buChar char="Ø"/>
            </a:pPr>
            <a:r>
              <a:rPr lang="en-US" sz="4800" dirty="0"/>
              <a:t>Copy of template being used by another county </a:t>
            </a:r>
          </a:p>
          <a:p>
            <a:pPr lvl="1" algn="l"/>
            <a:endParaRPr lang="en-US" sz="4800" dirty="0"/>
          </a:p>
          <a:p>
            <a:pPr marL="800100" lvl="1" indent="-342900" algn="l">
              <a:buFont typeface="Wingdings" panose="05000000000000000000" pitchFamily="2" charset="2"/>
              <a:buChar char="Ø"/>
            </a:pPr>
            <a:r>
              <a:rPr lang="en-US" sz="4800" dirty="0"/>
              <a:t>Copy of template being used by Center Point DAAC </a:t>
            </a:r>
            <a:endParaRPr lang="en-US" dirty="0"/>
          </a:p>
          <a:p>
            <a:pPr algn="l"/>
            <a:endParaRPr lang="en-US"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3663297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SWITS</a:t>
            </a:r>
          </a:p>
        </p:txBody>
      </p:sp>
      <p:sp>
        <p:nvSpPr>
          <p:cNvPr id="3" name="Subtitle 2"/>
          <p:cNvSpPr>
            <a:spLocks noGrp="1"/>
          </p:cNvSpPr>
          <p:nvPr>
            <p:ph type="subTitle" idx="1"/>
          </p:nvPr>
        </p:nvSpPr>
        <p:spPr>
          <a:xfrm>
            <a:off x="363416" y="1179871"/>
            <a:ext cx="11547230" cy="5191432"/>
          </a:xfrm>
        </p:spPr>
        <p:txBody>
          <a:bodyPr>
            <a:normAutofit/>
          </a:bodyPr>
          <a:lstStyle/>
          <a:p>
            <a:pPr marL="342900" indent="-342900" algn="l">
              <a:buFont typeface="Wingdings" panose="05000000000000000000" pitchFamily="2" charset="2"/>
              <a:buChar char="Ø"/>
            </a:pPr>
            <a:r>
              <a:rPr lang="en-US" sz="2000" dirty="0"/>
              <a:t>DHS is asking that providers keep both a paper and a SWITS problem list</a:t>
            </a:r>
          </a:p>
          <a:p>
            <a:pPr marL="342900" indent="-342900" algn="l">
              <a:buFont typeface="Wingdings" panose="05000000000000000000" pitchFamily="2" charset="2"/>
              <a:buChar char="Ø"/>
            </a:pPr>
            <a:r>
              <a:rPr lang="en-US" sz="2000" dirty="0"/>
              <a:t>The SWITS problem list is very basic and is a “miscellaneous notes” with selecting “problem list” note type</a:t>
            </a:r>
          </a:p>
          <a:p>
            <a:pPr marL="342900" indent="-342900" algn="l">
              <a:buFont typeface="Wingdings" panose="05000000000000000000" pitchFamily="2" charset="2"/>
              <a:buChar char="Ø"/>
            </a:pPr>
            <a:r>
              <a:rPr lang="en-US" sz="2000" dirty="0"/>
              <a:t>The content of the note can be edited and updated as the problem list changes</a:t>
            </a:r>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3890042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SWITS </a:t>
            </a:r>
          </a:p>
        </p:txBody>
      </p:sp>
      <p:sp>
        <p:nvSpPr>
          <p:cNvPr id="3" name="Subtitle 2"/>
          <p:cNvSpPr>
            <a:spLocks noGrp="1"/>
          </p:cNvSpPr>
          <p:nvPr>
            <p:ph type="subTitle" idx="1"/>
          </p:nvPr>
        </p:nvSpPr>
        <p:spPr>
          <a:xfrm>
            <a:off x="363416" y="1179871"/>
            <a:ext cx="11547230" cy="5191432"/>
          </a:xfrm>
        </p:spPr>
        <p:txBody>
          <a:bodyPr>
            <a:normAutofit/>
          </a:bodyPr>
          <a:lstStyle/>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pic>
        <p:nvPicPr>
          <p:cNvPr id="8" name="Picture 7">
            <a:extLst>
              <a:ext uri="{FF2B5EF4-FFF2-40B4-BE49-F238E27FC236}">
                <a16:creationId xmlns:a16="http://schemas.microsoft.com/office/drawing/2014/main" id="{2982AAA9-A76D-40B9-8140-11F0998E3E3F}"/>
              </a:ext>
            </a:extLst>
          </p:cNvPr>
          <p:cNvPicPr>
            <a:picLocks noChangeAspect="1"/>
          </p:cNvPicPr>
          <p:nvPr/>
        </p:nvPicPr>
        <p:blipFill>
          <a:blip r:embed="rId4"/>
          <a:stretch>
            <a:fillRect/>
          </a:stretch>
        </p:blipFill>
        <p:spPr>
          <a:xfrm>
            <a:off x="363416" y="1179871"/>
            <a:ext cx="11465168" cy="4967737"/>
          </a:xfrm>
          <a:prstGeom prst="rect">
            <a:avLst/>
          </a:prstGeom>
        </p:spPr>
      </p:pic>
    </p:spTree>
    <p:extLst>
      <p:ext uri="{BB962C8B-B14F-4D97-AF65-F5344CB8AC3E}">
        <p14:creationId xmlns:p14="http://schemas.microsoft.com/office/powerpoint/2010/main" val="3720236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SWITS </a:t>
            </a:r>
          </a:p>
        </p:txBody>
      </p:sp>
      <p:sp>
        <p:nvSpPr>
          <p:cNvPr id="3" name="Subtitle 2"/>
          <p:cNvSpPr>
            <a:spLocks noGrp="1"/>
          </p:cNvSpPr>
          <p:nvPr>
            <p:ph type="subTitle" idx="1"/>
          </p:nvPr>
        </p:nvSpPr>
        <p:spPr>
          <a:xfrm>
            <a:off x="363416" y="1179871"/>
            <a:ext cx="11547230" cy="5191432"/>
          </a:xfrm>
        </p:spPr>
        <p:txBody>
          <a:bodyPr>
            <a:normAutofit/>
          </a:bodyPr>
          <a:lstStyle/>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pic>
        <p:nvPicPr>
          <p:cNvPr id="9" name="Picture 8">
            <a:extLst>
              <a:ext uri="{FF2B5EF4-FFF2-40B4-BE49-F238E27FC236}">
                <a16:creationId xmlns:a16="http://schemas.microsoft.com/office/drawing/2014/main" id="{64F5858D-09FA-40FE-947F-798A5CF3310C}"/>
              </a:ext>
            </a:extLst>
          </p:cNvPr>
          <p:cNvPicPr>
            <a:picLocks noChangeAspect="1"/>
          </p:cNvPicPr>
          <p:nvPr/>
        </p:nvPicPr>
        <p:blipFill>
          <a:blip r:embed="rId4"/>
          <a:stretch>
            <a:fillRect/>
          </a:stretch>
        </p:blipFill>
        <p:spPr>
          <a:xfrm>
            <a:off x="363416" y="1193516"/>
            <a:ext cx="11465168" cy="5078853"/>
          </a:xfrm>
          <a:prstGeom prst="rect">
            <a:avLst/>
          </a:prstGeom>
        </p:spPr>
      </p:pic>
    </p:spTree>
    <p:extLst>
      <p:ext uri="{BB962C8B-B14F-4D97-AF65-F5344CB8AC3E}">
        <p14:creationId xmlns:p14="http://schemas.microsoft.com/office/powerpoint/2010/main" val="2198900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NTPs</a:t>
            </a:r>
          </a:p>
        </p:txBody>
      </p:sp>
      <p:sp>
        <p:nvSpPr>
          <p:cNvPr id="3" name="Subtitle 2"/>
          <p:cNvSpPr>
            <a:spLocks noGrp="1"/>
          </p:cNvSpPr>
          <p:nvPr>
            <p:ph type="subTitle" idx="1"/>
          </p:nvPr>
        </p:nvSpPr>
        <p:spPr>
          <a:xfrm>
            <a:off x="363416" y="1179871"/>
            <a:ext cx="11547230" cy="5191432"/>
          </a:xfrm>
        </p:spPr>
        <p:txBody>
          <a:bodyPr>
            <a:normAutofit/>
          </a:bodyPr>
          <a:lstStyle/>
          <a:p>
            <a:pPr marL="800100" lvl="1" indent="-342900" algn="l">
              <a:buFont typeface="Wingdings" panose="05000000000000000000" pitchFamily="2" charset="2"/>
              <a:buChar char="Ø"/>
            </a:pPr>
            <a:endParaRPr lang="en-US" dirty="0"/>
          </a:p>
          <a:p>
            <a:pPr marL="800100" lvl="1" indent="-342900" algn="l">
              <a:buFont typeface="Wingdings" panose="05000000000000000000" pitchFamily="2" charset="2"/>
              <a:buChar char="Ø"/>
            </a:pPr>
            <a:r>
              <a:rPr lang="en-US" dirty="0"/>
              <a:t>Problem List is addressed in BHIN 22-019</a:t>
            </a:r>
          </a:p>
          <a:p>
            <a:pPr marL="800100" lvl="1" indent="-342900" algn="l">
              <a:buFont typeface="Wingdings" panose="05000000000000000000" pitchFamily="2" charset="2"/>
              <a:buChar char="Ø"/>
            </a:pPr>
            <a:r>
              <a:rPr lang="en-US" dirty="0"/>
              <a:t>NTPs are NOT required to do Problem List</a:t>
            </a:r>
          </a:p>
          <a:p>
            <a:pPr marL="800100" lvl="1" indent="-342900" algn="l">
              <a:buFont typeface="Wingdings" panose="05000000000000000000" pitchFamily="2" charset="2"/>
              <a:buChar char="Ø"/>
            </a:pPr>
            <a:r>
              <a:rPr lang="en-US" dirty="0"/>
              <a:t>Narcotic Treatment Programs (NTP) are required by Federal law to create treatment plans for their beneficiaries. Furthermore, NTP requirements for documentation and program requirements are not changing under this BHIN.</a:t>
            </a:r>
          </a:p>
          <a:p>
            <a:pPr marL="800100" lvl="1" indent="-342900" algn="l">
              <a:buFont typeface="Wingdings" panose="05000000000000000000" pitchFamily="2" charset="2"/>
              <a:buChar char="Ø"/>
            </a:pPr>
            <a:r>
              <a:rPr lang="en-US" dirty="0"/>
              <a:t>NTP program physical exam requirements, timeframes, and documentation requirements are retained.</a:t>
            </a:r>
          </a:p>
          <a:p>
            <a:pPr marL="800100" lvl="1" indent="-342900" algn="l">
              <a:buFont typeface="Wingdings" panose="05000000000000000000" pitchFamily="2" charset="2"/>
              <a:buChar char="Ø"/>
            </a:pPr>
            <a:r>
              <a:rPr lang="en-US" dirty="0"/>
              <a:t>Sonoma County DHS is seeking guidance on ASAM and Telehealth for NTPs and responses are pending.  Parts of BHIN 22-019 may still apply.  </a:t>
            </a:r>
          </a:p>
          <a:p>
            <a:pPr lvl="1" algn="l"/>
            <a:endParaRPr lang="en-US" dirty="0"/>
          </a:p>
          <a:p>
            <a:pPr algn="l"/>
            <a:endParaRPr lang="en-US"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1262165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1692"/>
            <a:ext cx="9144000" cy="828179"/>
          </a:xfrm>
        </p:spPr>
        <p:txBody>
          <a:bodyPr>
            <a:normAutofit fontScale="90000"/>
          </a:bodyPr>
          <a:lstStyle/>
          <a:p>
            <a:br>
              <a:rPr lang="en-US" b="1" dirty="0">
                <a:solidFill>
                  <a:srgbClr val="175554"/>
                </a:solidFill>
                <a:effectLst>
                  <a:outerShdw blurRad="38100" dist="38100" dir="2700000" algn="tl">
                    <a:srgbClr val="000000">
                      <a:alpha val="43137"/>
                    </a:srgbClr>
                  </a:outerShdw>
                </a:effectLst>
              </a:rPr>
            </a:br>
            <a:br>
              <a:rPr lang="en-US" b="1" dirty="0">
                <a:solidFill>
                  <a:srgbClr val="175554"/>
                </a:solidFill>
                <a:effectLst>
                  <a:outerShdw blurRad="38100" dist="38100" dir="2700000" algn="tl">
                    <a:srgbClr val="000000">
                      <a:alpha val="43137"/>
                    </a:srgbClr>
                  </a:outerShdw>
                </a:effectLst>
              </a:rPr>
            </a:br>
            <a:r>
              <a:rPr lang="en-US" b="1" dirty="0">
                <a:solidFill>
                  <a:srgbClr val="175554"/>
                </a:solidFill>
                <a:effectLst>
                  <a:outerShdw blurRad="38100" dist="38100" dir="2700000" algn="tl">
                    <a:srgbClr val="000000">
                      <a:alpha val="43137"/>
                    </a:srgbClr>
                  </a:outerShdw>
                </a:effectLst>
              </a:rPr>
              <a:t>Problem List: When? / Who?</a:t>
            </a:r>
          </a:p>
        </p:txBody>
      </p:sp>
      <p:sp>
        <p:nvSpPr>
          <p:cNvPr id="3" name="Subtitle 2"/>
          <p:cNvSpPr>
            <a:spLocks noGrp="1"/>
          </p:cNvSpPr>
          <p:nvPr>
            <p:ph type="subTitle" idx="1"/>
          </p:nvPr>
        </p:nvSpPr>
        <p:spPr>
          <a:xfrm>
            <a:off x="522850" y="1396381"/>
            <a:ext cx="11141612" cy="5191432"/>
          </a:xfrm>
        </p:spPr>
        <p:txBody>
          <a:bodyPr>
            <a:normAutofit/>
          </a:bodyPr>
          <a:lstStyle/>
          <a:p>
            <a:pPr algn="l"/>
            <a:r>
              <a:rPr lang="en-US" sz="3200" dirty="0"/>
              <a:t>How often does the problem list get updated and by whom?</a:t>
            </a:r>
            <a:endParaRPr lang="en-US" sz="800" dirty="0"/>
          </a:p>
          <a:p>
            <a:pPr marL="342900" indent="-342900" algn="l">
              <a:buFont typeface="Wingdings" panose="05000000000000000000" pitchFamily="2" charset="2"/>
              <a:buChar char="Ø"/>
            </a:pPr>
            <a:r>
              <a:rPr lang="en-US" sz="2000" dirty="0"/>
              <a:t>Wanted implemented 9/12/22, will be monitoring starting 9/30/22 (there is still time!)</a:t>
            </a:r>
          </a:p>
          <a:p>
            <a:pPr marL="342900" indent="-342900" algn="l">
              <a:buFont typeface="Wingdings" panose="05000000000000000000" pitchFamily="2" charset="2"/>
              <a:buChar char="Ø"/>
            </a:pPr>
            <a:r>
              <a:rPr lang="en-US" sz="2000" dirty="0"/>
              <a:t>The provider(s) responsible for the beneficiary’s care shall create and maintain a problem list</a:t>
            </a:r>
          </a:p>
          <a:p>
            <a:pPr marL="342900" indent="-342900" algn="l">
              <a:buFont typeface="Wingdings" panose="05000000000000000000" pitchFamily="2" charset="2"/>
              <a:buChar char="Ø"/>
            </a:pPr>
            <a:r>
              <a:rPr lang="en-US" sz="2000" dirty="0"/>
              <a:t>Updated on an ongoing basis to reflect the current presentation of the client</a:t>
            </a:r>
          </a:p>
          <a:p>
            <a:pPr marL="342900" indent="-342900" algn="l">
              <a:buFont typeface="Wingdings" panose="05000000000000000000" pitchFamily="2" charset="2"/>
              <a:buChar char="Ø"/>
            </a:pPr>
            <a:r>
              <a:rPr lang="en-US" sz="2000" dirty="0"/>
              <a:t>Updated “when there is a relevant change to a client’s condition” by adding or removing from the list </a:t>
            </a:r>
          </a:p>
          <a:p>
            <a:pPr marL="342900" indent="-342900" algn="l">
              <a:buFont typeface="Wingdings" panose="05000000000000000000" pitchFamily="2" charset="2"/>
              <a:buChar char="Ø"/>
            </a:pPr>
            <a:r>
              <a:rPr lang="en-US" sz="2000" dirty="0"/>
              <a:t>A problem identified during a service encounter (e.g., relapse) may be addressed by the service provider (within their scope of practice) during that service encounter, and subsequently added to the problem list</a:t>
            </a:r>
          </a:p>
          <a:p>
            <a:pPr marL="800100" lvl="1" indent="-342900" algn="l">
              <a:buFont typeface="Wingdings" panose="05000000000000000000" pitchFamily="2" charset="2"/>
              <a:buChar char="q"/>
            </a:pPr>
            <a:r>
              <a:rPr lang="en-US" dirty="0"/>
              <a:t>The problem does not need to be listed </a:t>
            </a:r>
            <a:r>
              <a:rPr lang="en-US" i="1" dirty="0"/>
              <a:t>before</a:t>
            </a:r>
            <a:r>
              <a:rPr lang="en-US" b="1" i="1" dirty="0"/>
              <a:t> </a:t>
            </a:r>
            <a:r>
              <a:rPr lang="en-US" dirty="0"/>
              <a:t>addressing it</a:t>
            </a:r>
          </a:p>
          <a:p>
            <a:pPr marL="800100" lvl="1" indent="-342900" algn="l">
              <a:buFont typeface="Wingdings" panose="05000000000000000000" pitchFamily="2" charset="2"/>
              <a:buChar char="q"/>
            </a:pPr>
            <a:r>
              <a:rPr lang="en-US" dirty="0"/>
              <a:t>Providers shall update the problem list “within a reasonable time and in accordance with generally accepted standards of practice”</a:t>
            </a:r>
          </a:p>
          <a:p>
            <a:pPr algn="l"/>
            <a:endParaRPr lang="en-US" dirty="0"/>
          </a:p>
          <a:p>
            <a:pPr algn="l"/>
            <a:endParaRPr lang="en-US" dirty="0"/>
          </a:p>
        </p:txBody>
      </p:sp>
      <p:grpSp>
        <p:nvGrpSpPr>
          <p:cNvPr id="4" name="Group 5"/>
          <p:cNvGrpSpPr>
            <a:grpSpLocks/>
          </p:cNvGrpSpPr>
          <p:nvPr/>
        </p:nvGrpSpPr>
        <p:grpSpPr bwMode="auto">
          <a:xfrm>
            <a:off x="162560" y="107576"/>
            <a:ext cx="11907520" cy="6638664"/>
            <a:chOff x="190500" y="304800"/>
            <a:chExt cx="8801100" cy="6355524"/>
          </a:xfrm>
        </p:grpSpPr>
        <p:sp>
          <p:nvSpPr>
            <p:cNvPr id="5" name="Rounded Rectangle 4"/>
            <p:cNvSpPr/>
            <p:nvPr/>
          </p:nvSpPr>
          <p:spPr>
            <a:xfrm>
              <a:off x="190500" y="304800"/>
              <a:ext cx="8763000" cy="6249148"/>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1"/>
            <p:cNvPicPr>
              <a:picLocks noChangeAspect="1" noChangeArrowheads="1"/>
            </p:cNvPicPr>
            <p:nvPr/>
          </p:nvPicPr>
          <p:blipFill>
            <a:blip r:embed="rId3" cstate="print"/>
            <a:srcRect/>
            <a:stretch>
              <a:fillRect/>
            </a:stretch>
          </p:blipFill>
          <p:spPr bwMode="auto">
            <a:xfrm>
              <a:off x="6400800" y="6087224"/>
              <a:ext cx="2590800" cy="573100"/>
            </a:xfrm>
            <a:prstGeom prst="rect">
              <a:avLst/>
            </a:prstGeom>
            <a:noFill/>
            <a:ln w="9525">
              <a:noFill/>
              <a:miter lim="800000"/>
              <a:headEnd/>
              <a:tailEnd/>
            </a:ln>
          </p:spPr>
        </p:pic>
      </p:grpSp>
    </p:spTree>
    <p:extLst>
      <p:ext uri="{BB962C8B-B14F-4D97-AF65-F5344CB8AC3E}">
        <p14:creationId xmlns:p14="http://schemas.microsoft.com/office/powerpoint/2010/main" val="155352542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1155</TotalTime>
  <Words>1187</Words>
  <Application>Microsoft Office PowerPoint</Application>
  <PresentationFormat>Widescreen</PresentationFormat>
  <Paragraphs>147</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Wingdings</vt:lpstr>
      <vt:lpstr>1_Office Theme</vt:lpstr>
      <vt:lpstr>  Sonoma County  Behavioral Health   SUD Cal AIM – Problem List  September 14th, 2022</vt:lpstr>
      <vt:lpstr> Problem List: What is it?</vt:lpstr>
      <vt:lpstr> Problem List: Cal MHSA Example</vt:lpstr>
      <vt:lpstr>  Problem List: Other Examples</vt:lpstr>
      <vt:lpstr>  Problem List: SWITS</vt:lpstr>
      <vt:lpstr>  Problem List: SWITS </vt:lpstr>
      <vt:lpstr>  Problem List: SWITS </vt:lpstr>
      <vt:lpstr>  Problem List: NTPs</vt:lpstr>
      <vt:lpstr>  Problem List: When? / Who?</vt:lpstr>
      <vt:lpstr>  Problem List: Who Gives Input?</vt:lpstr>
      <vt:lpstr>  Problem List: Using Your List</vt:lpstr>
      <vt:lpstr>  The Brief Questionnaire for Initial Placement: BQuIP</vt:lpstr>
      <vt:lpstr>  Problem List Wrap Up</vt:lpstr>
      <vt:lpstr>  County Contacts</vt:lpstr>
    </vt:vector>
  </TitlesOfParts>
  <Company>Sonoma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Sonoma County  Behavioral Health   SUD CalAIM Presentation</dc:title>
  <dc:creator>Will Gayowski</dc:creator>
  <cp:lastModifiedBy>Will Gayowski</cp:lastModifiedBy>
  <cp:revision>85</cp:revision>
  <dcterms:created xsi:type="dcterms:W3CDTF">2022-05-18T16:15:25Z</dcterms:created>
  <dcterms:modified xsi:type="dcterms:W3CDTF">2022-09-13T22:21:44Z</dcterms:modified>
</cp:coreProperties>
</file>